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14"/>
  </p:notesMasterIdLst>
  <p:sldIdLst>
    <p:sldId id="256" r:id="rId2"/>
    <p:sldId id="258" r:id="rId3"/>
    <p:sldId id="263" r:id="rId4"/>
    <p:sldId id="257" r:id="rId5"/>
    <p:sldId id="275" r:id="rId6"/>
    <p:sldId id="270" r:id="rId7"/>
    <p:sldId id="276" r:id="rId8"/>
    <p:sldId id="271" r:id="rId9"/>
    <p:sldId id="272" r:id="rId10"/>
    <p:sldId id="273" r:id="rId11"/>
    <p:sldId id="274" r:id="rId12"/>
    <p:sldId id="269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2107A-1C58-44CB-9B61-AAA4F7B2A568}" type="datetimeFigureOut">
              <a:rPr lang="en-US" smtClean="0"/>
              <a:t>8/12/2015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678A4-9AA5-4E0D-A49B-A82142B82B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678A4-9AA5-4E0D-A49B-A82142B82B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6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DAF9-65CF-4C00-80F9-4535658C6217}" type="datetime1">
              <a:rPr lang="it-IT" smtClean="0"/>
              <a:t>12/08/2015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B895-357D-49B1-908D-49E987ECD594}" type="datetime1">
              <a:rPr lang="it-IT" smtClean="0"/>
              <a:t>12/08/2015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E27BB-253D-499D-B632-F1F3B57F4774}" type="datetime1">
              <a:rPr lang="it-IT" smtClean="0"/>
              <a:t>12/08/2015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58E-69CC-444B-B198-83E3B2C0A02E}" type="datetime1">
              <a:rPr lang="it-IT" smtClean="0"/>
              <a:t>12/08/2015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E19D7-B12C-4B97-8CBA-0A0B1ECB0000}" type="datetime1">
              <a:rPr lang="it-IT" smtClean="0"/>
              <a:t>12/08/2015</a:t>
            </a:fld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B2DB-B4A3-4F58-85BD-3C526613EECE}" type="datetime1">
              <a:rPr lang="it-IT" smtClean="0"/>
              <a:t>12/08/2015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AE851-A0B9-48FF-8C7D-196D7DA5041F}" type="datetime1">
              <a:rPr lang="it-IT" smtClean="0"/>
              <a:t>12/08/2015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E12C-ACE1-4B39-A1A6-CEC43FBC9D52}" type="datetime1">
              <a:rPr lang="it-IT" smtClean="0"/>
              <a:t>12/08/2015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6B21-1150-4965-A257-DF3C2E221B92}" type="datetime1">
              <a:rPr lang="it-IT" smtClean="0"/>
              <a:t>12/08/2015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9CCD-4A85-471B-B479-F85E9B853EF8}" type="datetime1">
              <a:rPr lang="it-IT" smtClean="0"/>
              <a:t>12/08/2015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3A1E-6143-4A77-9EAB-57018E5AEDCE}" type="datetime1">
              <a:rPr lang="it-IT" smtClean="0"/>
              <a:t>12/08/2015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6496B9B-B3BE-4056-95DB-83CCA4EBAB3F}" type="datetime1">
              <a:rPr lang="it-IT" smtClean="0"/>
              <a:t>12/08/2015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3284984"/>
            <a:ext cx="8784976" cy="147002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Towards a background probability map for vent opening position in a future Plinian-</a:t>
            </a:r>
            <a:r>
              <a:rPr lang="en-US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subPlinian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eruption of </a:t>
            </a:r>
            <a:r>
              <a:rPr lang="en-US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Somma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-Vesuvius, with structured uncertainty assessment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2688316" y="6273185"/>
            <a:ext cx="3488432" cy="612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b="1" i="1" dirty="0" smtClean="0">
                <a:solidFill>
                  <a:schemeClr val="bg1"/>
                </a:solidFill>
              </a:rPr>
              <a:t>Firenze – 02/09/2015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" y="17394"/>
            <a:ext cx="1103317" cy="139405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39" y="17394"/>
            <a:ext cx="2323432" cy="1394059"/>
          </a:xfrm>
          <a:prstGeom prst="rect">
            <a:avLst/>
          </a:prstGeom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2862032" y="4869160"/>
            <a:ext cx="3488432" cy="612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b="1" i="1" dirty="0" smtClean="0">
                <a:solidFill>
                  <a:schemeClr val="bg1"/>
                </a:solidFill>
              </a:rPr>
              <a:t>Alessandro Tadini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158564" cy="1382723"/>
          </a:xfrm>
          <a:prstGeom prst="rect">
            <a:avLst/>
          </a:prstGeom>
        </p:spPr>
      </p:pic>
      <p:sp>
        <p:nvSpPr>
          <p:cNvPr id="8" name="Sottotitolo 2"/>
          <p:cNvSpPr txBox="1">
            <a:spLocks/>
          </p:cNvSpPr>
          <p:nvPr/>
        </p:nvSpPr>
        <p:spPr>
          <a:xfrm>
            <a:off x="0" y="5481359"/>
            <a:ext cx="9036496" cy="612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>
          <a:xfrm>
            <a:off x="34016" y="5468659"/>
            <a:ext cx="9002480" cy="612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/>
                </a:solidFill>
              </a:rPr>
              <a:t>Bevilacqua</a:t>
            </a:r>
            <a:r>
              <a:rPr lang="en-US" b="1" dirty="0">
                <a:solidFill>
                  <a:schemeClr val="bg1"/>
                </a:solidFill>
              </a:rPr>
              <a:t> A., </a:t>
            </a:r>
            <a:r>
              <a:rPr lang="en-US" b="1" dirty="0" err="1">
                <a:solidFill>
                  <a:schemeClr val="bg1"/>
                </a:solidFill>
              </a:rPr>
              <a:t>Neri</a:t>
            </a:r>
            <a:r>
              <a:rPr lang="en-US" b="1" dirty="0">
                <a:solidFill>
                  <a:schemeClr val="bg1"/>
                </a:solidFill>
              </a:rPr>
              <a:t> A., </a:t>
            </a:r>
            <a:r>
              <a:rPr lang="en-US" b="1" dirty="0" err="1">
                <a:solidFill>
                  <a:schemeClr val="bg1"/>
                </a:solidFill>
              </a:rPr>
              <a:t>Cioni</a:t>
            </a:r>
            <a:r>
              <a:rPr lang="en-US" b="1" dirty="0">
                <a:solidFill>
                  <a:schemeClr val="bg1"/>
                </a:solidFill>
              </a:rPr>
              <a:t> R., </a:t>
            </a:r>
            <a:r>
              <a:rPr lang="en-US" b="1" dirty="0" err="1">
                <a:solidFill>
                  <a:schemeClr val="bg1"/>
                </a:solidFill>
              </a:rPr>
              <a:t>Aspinall</a:t>
            </a:r>
            <a:r>
              <a:rPr lang="en-US" b="1" dirty="0">
                <a:solidFill>
                  <a:schemeClr val="bg1"/>
                </a:solidFill>
              </a:rPr>
              <a:t> W.P., </a:t>
            </a:r>
            <a:r>
              <a:rPr lang="en-US" b="1" dirty="0" err="1">
                <a:solidFill>
                  <a:schemeClr val="bg1"/>
                </a:solidFill>
              </a:rPr>
              <a:t>Bisson</a:t>
            </a:r>
            <a:r>
              <a:rPr lang="en-US" b="1" dirty="0">
                <a:solidFill>
                  <a:schemeClr val="bg1"/>
                </a:solidFill>
              </a:rPr>
              <a:t> M., </a:t>
            </a:r>
            <a:r>
              <a:rPr lang="en-US" b="1" dirty="0" err="1">
                <a:solidFill>
                  <a:schemeClr val="bg1"/>
                </a:solidFill>
              </a:rPr>
              <a:t>Isaia</a:t>
            </a:r>
            <a:r>
              <a:rPr lang="en-US" b="1" dirty="0">
                <a:solidFill>
                  <a:schemeClr val="bg1"/>
                </a:solidFill>
              </a:rPr>
              <a:t> R., Valentine G.A., Vitale S., Baxter P.J., </a:t>
            </a:r>
            <a:r>
              <a:rPr lang="en-US" b="1" dirty="0" err="1">
                <a:solidFill>
                  <a:schemeClr val="bg1"/>
                </a:solidFill>
              </a:rPr>
              <a:t>Bertagnini</a:t>
            </a:r>
            <a:r>
              <a:rPr lang="en-US" b="1" dirty="0">
                <a:solidFill>
                  <a:schemeClr val="bg1"/>
                </a:solidFill>
              </a:rPr>
              <a:t> A., </a:t>
            </a:r>
            <a:r>
              <a:rPr lang="en-US" b="1" dirty="0" err="1">
                <a:solidFill>
                  <a:schemeClr val="bg1"/>
                </a:solidFill>
              </a:rPr>
              <a:t>Cerminara</a:t>
            </a:r>
            <a:r>
              <a:rPr lang="en-US" b="1" dirty="0">
                <a:solidFill>
                  <a:schemeClr val="bg1"/>
                </a:solidFill>
              </a:rPr>
              <a:t> M., De </a:t>
            </a:r>
            <a:r>
              <a:rPr lang="en-US" b="1" dirty="0" err="1">
                <a:solidFill>
                  <a:schemeClr val="bg1"/>
                </a:solidFill>
              </a:rPr>
              <a:t>Michieli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Vitturi</a:t>
            </a:r>
            <a:r>
              <a:rPr lang="en-US" b="1" dirty="0">
                <a:solidFill>
                  <a:schemeClr val="bg1"/>
                </a:solidFill>
              </a:rPr>
              <a:t> M., Di Roberto A., </a:t>
            </a:r>
            <a:r>
              <a:rPr lang="en-US" b="1" dirty="0" err="1">
                <a:solidFill>
                  <a:schemeClr val="bg1"/>
                </a:solidFill>
              </a:rPr>
              <a:t>Engwell</a:t>
            </a:r>
            <a:r>
              <a:rPr lang="en-US" b="1" dirty="0">
                <a:solidFill>
                  <a:schemeClr val="bg1"/>
                </a:solidFill>
              </a:rPr>
              <a:t> S., </a:t>
            </a:r>
            <a:r>
              <a:rPr lang="en-US" b="1" dirty="0" err="1">
                <a:solidFill>
                  <a:schemeClr val="bg1"/>
                </a:solidFill>
              </a:rPr>
              <a:t>Esposti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Ongaro</a:t>
            </a:r>
            <a:r>
              <a:rPr lang="en-US" b="1" dirty="0">
                <a:solidFill>
                  <a:schemeClr val="bg1"/>
                </a:solidFill>
              </a:rPr>
              <a:t> T., </a:t>
            </a:r>
            <a:r>
              <a:rPr lang="en-US" b="1" dirty="0" err="1">
                <a:solidFill>
                  <a:schemeClr val="bg1"/>
                </a:solidFill>
              </a:rPr>
              <a:t>Mazzarini</a:t>
            </a:r>
            <a:r>
              <a:rPr lang="en-US" b="1" dirty="0">
                <a:solidFill>
                  <a:schemeClr val="bg1"/>
                </a:solidFill>
              </a:rPr>
              <a:t> F., </a:t>
            </a:r>
            <a:r>
              <a:rPr lang="en-US" b="1" dirty="0" err="1">
                <a:solidFill>
                  <a:schemeClr val="bg1"/>
                </a:solidFill>
              </a:rPr>
              <a:t>Pistolesi</a:t>
            </a:r>
            <a:r>
              <a:rPr lang="en-US" b="1" dirty="0">
                <a:solidFill>
                  <a:schemeClr val="bg1"/>
                </a:solidFill>
              </a:rPr>
              <a:t> M., </a:t>
            </a:r>
            <a:r>
              <a:rPr lang="en-US" b="1" dirty="0" err="1">
                <a:solidFill>
                  <a:schemeClr val="bg1"/>
                </a:solidFill>
              </a:rPr>
              <a:t>Todde</a:t>
            </a:r>
            <a:r>
              <a:rPr lang="en-US" b="1" dirty="0">
                <a:solidFill>
                  <a:schemeClr val="bg1"/>
                </a:solidFill>
              </a:rPr>
              <a:t> A. &amp; Russo </a:t>
            </a:r>
            <a:r>
              <a:rPr lang="en-US" b="1" dirty="0" smtClean="0">
                <a:solidFill>
                  <a:schemeClr val="bg1"/>
                </a:solidFill>
              </a:rPr>
              <a:t>A.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7504" y="116632"/>
            <a:ext cx="8712968" cy="464095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/>
              <a:t>Caldera </a:t>
            </a:r>
            <a:r>
              <a:rPr lang="it-IT" sz="2800" dirty="0" err="1" smtClean="0"/>
              <a:t>enlargement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1817" r="24021" b="47880"/>
          <a:stretch/>
        </p:blipFill>
        <p:spPr>
          <a:xfrm>
            <a:off x="81201" y="561256"/>
            <a:ext cx="4612834" cy="4451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44008" y="561256"/>
            <a:ext cx="424847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err="1" smtClean="0"/>
              <a:t>Possible</a:t>
            </a:r>
            <a:r>
              <a:rPr lang="it-IT" sz="1400" dirty="0" smtClean="0"/>
              <a:t> caldera </a:t>
            </a:r>
            <a:r>
              <a:rPr lang="it-IT" sz="1400" dirty="0" err="1" smtClean="0"/>
              <a:t>enlargement</a:t>
            </a:r>
            <a:r>
              <a:rPr lang="it-IT" sz="1400" dirty="0" smtClean="0"/>
              <a:t>  are due to the </a:t>
            </a:r>
            <a:r>
              <a:rPr lang="it-IT" sz="1400" dirty="0" err="1" smtClean="0"/>
              <a:t>occurence</a:t>
            </a:r>
            <a:r>
              <a:rPr lang="it-IT" sz="1400" dirty="0" smtClean="0"/>
              <a:t> of a Plinian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(</a:t>
            </a:r>
            <a:r>
              <a:rPr lang="it-IT" sz="1400" dirty="0" err="1" smtClean="0"/>
              <a:t>probability</a:t>
            </a:r>
            <a:r>
              <a:rPr lang="it-IT" sz="1400" dirty="0" smtClean="0"/>
              <a:t> </a:t>
            </a:r>
            <a:r>
              <a:rPr lang="it-IT" sz="1400" dirty="0" err="1" smtClean="0"/>
              <a:t>that</a:t>
            </a:r>
            <a:r>
              <a:rPr lang="it-IT" sz="1400" dirty="0" smtClean="0"/>
              <a:t> the </a:t>
            </a:r>
            <a:r>
              <a:rPr lang="it-IT" sz="1400" dirty="0" err="1" smtClean="0"/>
              <a:t>next</a:t>
            </a:r>
            <a:r>
              <a:rPr lang="it-IT" sz="1400" dirty="0" smtClean="0"/>
              <a:t> SV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a Plinian </a:t>
            </a:r>
            <a:r>
              <a:rPr lang="it-IT" sz="1400" dirty="0" err="1" smtClean="0"/>
              <a:t>one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8.16% - </a:t>
            </a:r>
            <a:r>
              <a:rPr lang="it-IT" sz="1400" dirty="0" err="1" smtClean="0"/>
              <a:t>see</a:t>
            </a:r>
            <a:r>
              <a:rPr lang="it-IT" sz="1400" dirty="0" smtClean="0"/>
              <a:t> Neri et al. 2008)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smtClean="0"/>
              <a:t>The </a:t>
            </a:r>
            <a:r>
              <a:rPr lang="it-IT" sz="1400" dirty="0" err="1" smtClean="0"/>
              <a:t>previous</a:t>
            </a:r>
            <a:r>
              <a:rPr lang="it-IT" sz="1400" dirty="0" smtClean="0"/>
              <a:t> CM </a:t>
            </a:r>
            <a:r>
              <a:rPr lang="it-IT" sz="1400" dirty="0" err="1" smtClean="0"/>
              <a:t>mean</a:t>
            </a:r>
            <a:r>
              <a:rPr lang="it-IT" sz="1400" dirty="0" smtClean="0"/>
              <a:t> </a:t>
            </a:r>
            <a:r>
              <a:rPr lang="it-IT" sz="1400" dirty="0" err="1" smtClean="0"/>
              <a:t>map</a:t>
            </a:r>
            <a:r>
              <a:rPr lang="it-IT" sz="1400" dirty="0" smtClean="0"/>
              <a:t> </a:t>
            </a:r>
            <a:r>
              <a:rPr lang="it-IT" sz="1400" dirty="0" err="1" smtClean="0"/>
              <a:t>has</a:t>
            </a:r>
            <a:r>
              <a:rPr lang="it-IT" sz="1400" dirty="0" smtClean="0"/>
              <a:t> </a:t>
            </a:r>
            <a:r>
              <a:rPr lang="it-IT" sz="1400" dirty="0" err="1" smtClean="0"/>
              <a:t>been</a:t>
            </a:r>
            <a:r>
              <a:rPr lang="it-IT" sz="1400" dirty="0" smtClean="0"/>
              <a:t> </a:t>
            </a:r>
            <a:r>
              <a:rPr lang="it-IT" sz="1400" dirty="0" err="1" smtClean="0"/>
              <a:t>applied</a:t>
            </a:r>
            <a:r>
              <a:rPr lang="it-IT" sz="1400" dirty="0" smtClean="0"/>
              <a:t> a special </a:t>
            </a:r>
            <a:r>
              <a:rPr lang="it-IT" sz="1400" dirty="0" err="1" smtClean="0"/>
              <a:t>kernel</a:t>
            </a:r>
            <a:r>
              <a:rPr lang="it-IT" sz="1400" dirty="0" smtClean="0"/>
              <a:t> </a:t>
            </a:r>
            <a:r>
              <a:rPr lang="it-IT" sz="1400" dirty="0" err="1" smtClean="0"/>
              <a:t>function</a:t>
            </a:r>
            <a:r>
              <a:rPr lang="it-IT" sz="1400" dirty="0" smtClean="0"/>
              <a:t> («</a:t>
            </a:r>
            <a:r>
              <a:rPr lang="it-IT" sz="1400" dirty="0" err="1" smtClean="0"/>
              <a:t>Pencil</a:t>
            </a:r>
            <a:r>
              <a:rPr lang="it-IT" sz="1400" dirty="0" smtClean="0"/>
              <a:t> </a:t>
            </a:r>
            <a:r>
              <a:rPr lang="it-IT" sz="1400" dirty="0" err="1" smtClean="0"/>
              <a:t>collapse</a:t>
            </a:r>
            <a:r>
              <a:rPr lang="it-IT" sz="1400" dirty="0" smtClean="0"/>
              <a:t>») made by a </a:t>
            </a:r>
            <a:r>
              <a:rPr lang="it-IT" sz="1400" dirty="0" err="1" smtClean="0"/>
              <a:t>circle</a:t>
            </a:r>
            <a:r>
              <a:rPr lang="it-IT" sz="1400" dirty="0" smtClean="0"/>
              <a:t> with 1.3 km of </a:t>
            </a:r>
            <a:r>
              <a:rPr lang="it-IT" sz="1400" dirty="0" err="1" smtClean="0"/>
              <a:t>radius</a:t>
            </a:r>
            <a:r>
              <a:rPr lang="it-IT" sz="1400" dirty="0" smtClean="0"/>
              <a:t> (</a:t>
            </a:r>
            <a:r>
              <a:rPr lang="it-IT" sz="1400" dirty="0" err="1" smtClean="0"/>
              <a:t>mean</a:t>
            </a:r>
            <a:r>
              <a:rPr lang="it-IT" sz="1400" dirty="0" smtClean="0"/>
              <a:t> </a:t>
            </a:r>
            <a:r>
              <a:rPr lang="it-IT" sz="1400" dirty="0" err="1" smtClean="0"/>
              <a:t>radius</a:t>
            </a:r>
            <a:r>
              <a:rPr lang="it-IT" sz="1400" dirty="0" smtClean="0"/>
              <a:t> of </a:t>
            </a:r>
            <a:r>
              <a:rPr lang="it-IT" sz="1400" dirty="0" err="1" smtClean="0"/>
              <a:t>past</a:t>
            </a:r>
            <a:r>
              <a:rPr lang="it-IT" sz="1400" dirty="0" smtClean="0"/>
              <a:t> Plinian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</a:t>
            </a:r>
            <a:r>
              <a:rPr lang="it-IT" sz="1400" dirty="0" err="1" smtClean="0"/>
              <a:t>collapsed</a:t>
            </a:r>
            <a:r>
              <a:rPr lang="it-IT" sz="1400" dirty="0" smtClean="0"/>
              <a:t> </a:t>
            </a:r>
            <a:r>
              <a:rPr lang="it-IT" sz="1400" dirty="0" err="1" smtClean="0"/>
              <a:t>areas</a:t>
            </a:r>
            <a:r>
              <a:rPr lang="it-IT" sz="1400" dirty="0" smtClean="0"/>
              <a:t>) </a:t>
            </a:r>
            <a:r>
              <a:rPr lang="it-IT" sz="1400" dirty="0" err="1" smtClean="0"/>
              <a:t>where</a:t>
            </a:r>
            <a:r>
              <a:rPr lang="it-IT" sz="1400" dirty="0" smtClean="0"/>
              <a:t> the </a:t>
            </a:r>
            <a:r>
              <a:rPr lang="it-IT" sz="1400" dirty="0" err="1" smtClean="0"/>
              <a:t>distribution</a:t>
            </a:r>
            <a:r>
              <a:rPr lang="it-IT" sz="1400" dirty="0" smtClean="0"/>
              <a:t> of </a:t>
            </a:r>
            <a:r>
              <a:rPr lang="it-IT" sz="1400" dirty="0" err="1" smtClean="0"/>
              <a:t>probability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60% from the middle up to 0.25 km, 5% from 0.25 km to 1.05 km and 35% from 1.050 km to 1.3 km.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err="1" smtClean="0"/>
              <a:t>This</a:t>
            </a:r>
            <a:r>
              <a:rPr lang="it-IT" sz="1400" dirty="0" smtClean="0"/>
              <a:t> special </a:t>
            </a:r>
            <a:r>
              <a:rPr lang="it-IT" sz="1400" dirty="0" err="1" smtClean="0"/>
              <a:t>function</a:t>
            </a:r>
            <a:r>
              <a:rPr lang="it-IT" sz="1400" dirty="0" smtClean="0"/>
              <a:t> </a:t>
            </a:r>
            <a:r>
              <a:rPr lang="it-IT" sz="1400" dirty="0" err="1" smtClean="0"/>
              <a:t>reproduces</a:t>
            </a:r>
            <a:r>
              <a:rPr lang="it-IT" sz="1400" dirty="0" smtClean="0"/>
              <a:t> the </a:t>
            </a:r>
            <a:r>
              <a:rPr lang="it-IT" sz="1400" dirty="0" err="1" smtClean="0"/>
              <a:t>migration</a:t>
            </a:r>
            <a:r>
              <a:rPr lang="it-IT" sz="1400" dirty="0" smtClean="0"/>
              <a:t> of </a:t>
            </a:r>
            <a:r>
              <a:rPr lang="it-IT" sz="1400" dirty="0" err="1" smtClean="0"/>
              <a:t>volcanic</a:t>
            </a:r>
            <a:r>
              <a:rPr lang="it-IT" sz="1400" dirty="0" smtClean="0"/>
              <a:t> </a:t>
            </a:r>
            <a:r>
              <a:rPr lang="it-IT" sz="1400" dirty="0" err="1" smtClean="0"/>
              <a:t>vent</a:t>
            </a:r>
            <a:r>
              <a:rPr lang="it-IT" sz="1400" dirty="0" smtClean="0"/>
              <a:t> </a:t>
            </a:r>
            <a:r>
              <a:rPr lang="it-IT" sz="1400" dirty="0" err="1" smtClean="0"/>
              <a:t>during</a:t>
            </a:r>
            <a:r>
              <a:rPr lang="it-IT" sz="1400" dirty="0" smtClean="0"/>
              <a:t> Plinian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SV from the INITIAL VENT of the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in the middle up to the </a:t>
            </a:r>
            <a:r>
              <a:rPr lang="it-IT" sz="1400" dirty="0" err="1" smtClean="0"/>
              <a:t>limit</a:t>
            </a:r>
            <a:r>
              <a:rPr lang="it-IT" sz="1400" dirty="0" smtClean="0"/>
              <a:t> of the </a:t>
            </a:r>
            <a:r>
              <a:rPr lang="it-IT" sz="1400" dirty="0" err="1" smtClean="0"/>
              <a:t>collapsing</a:t>
            </a:r>
            <a:r>
              <a:rPr lang="it-IT" sz="1400" dirty="0" smtClean="0"/>
              <a:t> </a:t>
            </a:r>
            <a:r>
              <a:rPr lang="it-IT" sz="1400" dirty="0" err="1" smtClean="0"/>
              <a:t>areas</a:t>
            </a:r>
            <a:endParaRPr lang="it-IT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err="1"/>
              <a:t>Mean</a:t>
            </a:r>
            <a:r>
              <a:rPr lang="it-IT" sz="1400" dirty="0"/>
              <a:t> </a:t>
            </a:r>
            <a:r>
              <a:rPr lang="it-IT" sz="1400" dirty="0" err="1"/>
              <a:t>map</a:t>
            </a:r>
            <a:r>
              <a:rPr lang="it-IT" sz="1400" dirty="0"/>
              <a:t> on the </a:t>
            </a:r>
            <a:r>
              <a:rPr lang="it-IT" sz="1400" dirty="0" err="1"/>
              <a:t>left</a:t>
            </a:r>
            <a:r>
              <a:rPr lang="it-IT" sz="1400" dirty="0"/>
              <a:t> </a:t>
            </a:r>
            <a:r>
              <a:rPr lang="it-IT" sz="1400" dirty="0" err="1"/>
              <a:t>has</a:t>
            </a:r>
            <a:r>
              <a:rPr lang="it-IT" sz="1400" dirty="0"/>
              <a:t> </a:t>
            </a:r>
            <a:r>
              <a:rPr lang="it-IT" sz="1400" dirty="0" err="1"/>
              <a:t>been</a:t>
            </a:r>
            <a:r>
              <a:rPr lang="it-IT" sz="1400" dirty="0"/>
              <a:t> </a:t>
            </a:r>
            <a:r>
              <a:rPr lang="it-IT" sz="1400" dirty="0" err="1"/>
              <a:t>obtained</a:t>
            </a:r>
            <a:r>
              <a:rPr lang="it-IT" sz="1400" dirty="0"/>
              <a:t> by </a:t>
            </a:r>
            <a:r>
              <a:rPr lang="it-IT" sz="1400" dirty="0" err="1"/>
              <a:t>combining</a:t>
            </a:r>
            <a:r>
              <a:rPr lang="it-IT" sz="1400" dirty="0"/>
              <a:t> a CM </a:t>
            </a:r>
            <a:r>
              <a:rPr lang="it-IT" sz="1400" dirty="0" err="1"/>
              <a:t>mean</a:t>
            </a:r>
            <a:r>
              <a:rPr lang="it-IT" sz="1400" dirty="0"/>
              <a:t> </a:t>
            </a:r>
            <a:r>
              <a:rPr lang="it-IT" sz="1400" dirty="0" err="1"/>
              <a:t>map</a:t>
            </a:r>
            <a:r>
              <a:rPr lang="it-IT" sz="1400" dirty="0"/>
              <a:t> </a:t>
            </a:r>
            <a:r>
              <a:rPr lang="it-IT" sz="1400" dirty="0" err="1"/>
              <a:t>without</a:t>
            </a:r>
            <a:r>
              <a:rPr lang="it-IT" sz="1400" dirty="0"/>
              <a:t> caldera </a:t>
            </a:r>
            <a:r>
              <a:rPr lang="it-IT" sz="1400" dirty="0" err="1"/>
              <a:t>enlargement</a:t>
            </a:r>
            <a:r>
              <a:rPr lang="it-IT" sz="1400" dirty="0"/>
              <a:t> (</a:t>
            </a:r>
            <a:r>
              <a:rPr lang="it-IT" sz="1400" dirty="0" err="1"/>
              <a:t>that</a:t>
            </a:r>
            <a:r>
              <a:rPr lang="it-IT" sz="1400" dirty="0"/>
              <a:t> accounts for 92.84% of the </a:t>
            </a:r>
            <a:r>
              <a:rPr lang="it-IT" sz="1400" dirty="0" err="1"/>
              <a:t>weight</a:t>
            </a:r>
            <a:r>
              <a:rPr lang="it-IT" sz="1400" dirty="0"/>
              <a:t>) with a </a:t>
            </a:r>
            <a:r>
              <a:rPr lang="it-IT" sz="1400" dirty="0" err="1"/>
              <a:t>mean</a:t>
            </a:r>
            <a:r>
              <a:rPr lang="it-IT" sz="1400" dirty="0"/>
              <a:t> </a:t>
            </a:r>
            <a:r>
              <a:rPr lang="it-IT" sz="1400" dirty="0" err="1"/>
              <a:t>map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has</a:t>
            </a:r>
            <a:r>
              <a:rPr lang="it-IT" sz="1400" dirty="0"/>
              <a:t> </a:t>
            </a:r>
            <a:r>
              <a:rPr lang="it-IT" sz="1400" dirty="0" err="1"/>
              <a:t>been</a:t>
            </a:r>
            <a:r>
              <a:rPr lang="it-IT" sz="1400" dirty="0"/>
              <a:t> </a:t>
            </a:r>
            <a:r>
              <a:rPr lang="it-IT" sz="1400" dirty="0" err="1"/>
              <a:t>applied</a:t>
            </a:r>
            <a:r>
              <a:rPr lang="it-IT" sz="1400" dirty="0"/>
              <a:t> a caldera </a:t>
            </a:r>
            <a:r>
              <a:rPr lang="it-IT" sz="1400" dirty="0" err="1"/>
              <a:t>enlargement</a:t>
            </a:r>
            <a:r>
              <a:rPr lang="it-IT" sz="1400" dirty="0"/>
              <a:t> (</a:t>
            </a:r>
            <a:r>
              <a:rPr lang="it-IT" sz="1400" dirty="0" err="1"/>
              <a:t>that</a:t>
            </a:r>
            <a:r>
              <a:rPr lang="it-IT" sz="1400" dirty="0"/>
              <a:t> accounts for 8.16% of the </a:t>
            </a:r>
            <a:r>
              <a:rPr lang="it-IT" sz="1400" dirty="0" err="1"/>
              <a:t>weight</a:t>
            </a:r>
            <a:r>
              <a:rPr lang="it-IT" sz="1400" dirty="0" smtClean="0"/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1201" y="5177904"/>
            <a:ext cx="8811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err="1" smtClean="0"/>
              <a:t>This</a:t>
            </a:r>
            <a:r>
              <a:rPr lang="it-IT" sz="1400" dirty="0" smtClean="0"/>
              <a:t> </a:t>
            </a:r>
            <a:r>
              <a:rPr lang="it-IT" sz="1400" dirty="0" err="1" smtClean="0"/>
              <a:t>map</a:t>
            </a:r>
            <a:r>
              <a:rPr lang="it-IT" sz="1400" dirty="0" smtClean="0"/>
              <a:t> </a:t>
            </a:r>
            <a:r>
              <a:rPr lang="it-IT" sz="1400" dirty="0" err="1" smtClean="0"/>
              <a:t>represent</a:t>
            </a:r>
            <a:r>
              <a:rPr lang="it-IT" sz="1400" dirty="0" smtClean="0"/>
              <a:t> a Preliminary </a:t>
            </a:r>
            <a:r>
              <a:rPr lang="it-IT" sz="1400" dirty="0" err="1" smtClean="0"/>
              <a:t>vent</a:t>
            </a:r>
            <a:r>
              <a:rPr lang="it-IT" sz="1400" dirty="0" smtClean="0"/>
              <a:t> opening </a:t>
            </a:r>
            <a:r>
              <a:rPr lang="it-IT" sz="1400" dirty="0" err="1" smtClean="0"/>
              <a:t>probability</a:t>
            </a:r>
            <a:r>
              <a:rPr lang="it-IT" sz="1400" dirty="0" smtClean="0"/>
              <a:t> </a:t>
            </a:r>
            <a:r>
              <a:rPr lang="it-IT" sz="1400" dirty="0" err="1" smtClean="0"/>
              <a:t>map</a:t>
            </a:r>
            <a:r>
              <a:rPr lang="it-IT" sz="1400" dirty="0" smtClean="0"/>
              <a:t> with </a:t>
            </a:r>
            <a:r>
              <a:rPr lang="it-IT" sz="1400" dirty="0" err="1" smtClean="0"/>
              <a:t>also</a:t>
            </a:r>
            <a:r>
              <a:rPr lang="it-IT" sz="1400" dirty="0" smtClean="0"/>
              <a:t> the </a:t>
            </a:r>
            <a:r>
              <a:rPr lang="it-IT" sz="1400" dirty="0" err="1" smtClean="0"/>
              <a:t>probability</a:t>
            </a:r>
            <a:r>
              <a:rPr lang="it-IT" sz="1400" dirty="0" smtClean="0"/>
              <a:t> of caldera </a:t>
            </a:r>
            <a:r>
              <a:rPr lang="it-IT" sz="1400" dirty="0" err="1" smtClean="0"/>
              <a:t>enlargement</a:t>
            </a:r>
            <a:r>
              <a:rPr lang="it-IT" sz="1400" dirty="0" smtClean="0"/>
              <a:t> </a:t>
            </a:r>
            <a:r>
              <a:rPr lang="it-IT" sz="1400" dirty="0" err="1" smtClean="0"/>
              <a:t>conditional</a:t>
            </a:r>
            <a:r>
              <a:rPr lang="it-IT" sz="1400" dirty="0" smtClean="0"/>
              <a:t> to the </a:t>
            </a:r>
            <a:r>
              <a:rPr lang="it-IT" sz="1400" dirty="0" err="1" smtClean="0"/>
              <a:t>occurrence</a:t>
            </a:r>
            <a:r>
              <a:rPr lang="it-IT" sz="1400" dirty="0" smtClean="0"/>
              <a:t> of a medium-large </a:t>
            </a:r>
            <a:r>
              <a:rPr lang="it-IT" sz="1400" dirty="0" err="1" smtClean="0"/>
              <a:t>size</a:t>
            </a:r>
            <a:r>
              <a:rPr lang="it-IT" sz="1400" dirty="0" smtClean="0"/>
              <a:t>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</a:t>
            </a:r>
            <a:r>
              <a:rPr lang="it-IT" sz="1400" dirty="0" err="1" smtClean="0"/>
              <a:t>at</a:t>
            </a:r>
            <a:r>
              <a:rPr lang="it-IT" sz="1400" dirty="0" smtClean="0"/>
              <a:t> SV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err="1" smtClean="0"/>
              <a:t>Probabilities</a:t>
            </a:r>
            <a:r>
              <a:rPr lang="it-IT" sz="1400" dirty="0" smtClean="0"/>
              <a:t> of caldera </a:t>
            </a:r>
            <a:r>
              <a:rPr lang="it-IT" sz="1400" dirty="0" err="1" smtClean="0"/>
              <a:t>enlargement</a:t>
            </a:r>
            <a:r>
              <a:rPr lang="it-IT" sz="1400" dirty="0" smtClean="0"/>
              <a:t> are </a:t>
            </a:r>
            <a:r>
              <a:rPr lang="it-IT" sz="1400" b="1" dirty="0" smtClean="0"/>
              <a:t>1.5%</a:t>
            </a:r>
            <a:r>
              <a:rPr lang="it-IT" sz="1400" dirty="0" smtClean="0"/>
              <a:t> (</a:t>
            </a:r>
            <a:r>
              <a:rPr lang="it-IT" sz="1400" dirty="0" err="1" smtClean="0"/>
              <a:t>around</a:t>
            </a:r>
            <a:r>
              <a:rPr lang="it-IT" sz="1400" dirty="0" smtClean="0"/>
              <a:t> </a:t>
            </a:r>
            <a:r>
              <a:rPr lang="it-IT" sz="1400" b="1" dirty="0" smtClean="0"/>
              <a:t>13%</a:t>
            </a:r>
            <a:r>
              <a:rPr lang="it-IT" sz="1400" dirty="0" smtClean="0"/>
              <a:t> </a:t>
            </a:r>
            <a:r>
              <a:rPr lang="it-IT" sz="1400" dirty="0" err="1" smtClean="0"/>
              <a:t>if</a:t>
            </a:r>
            <a:r>
              <a:rPr lang="it-IT" sz="1400" dirty="0" smtClean="0"/>
              <a:t> the </a:t>
            </a:r>
            <a:r>
              <a:rPr lang="it-IT" sz="1400" dirty="0" err="1" smtClean="0"/>
              <a:t>next</a:t>
            </a:r>
            <a:r>
              <a:rPr lang="it-IT" sz="1400" dirty="0" smtClean="0"/>
              <a:t> </a:t>
            </a:r>
            <a:r>
              <a:rPr lang="it-IT" sz="1400" dirty="0" err="1" smtClean="0"/>
              <a:t>eruption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a Plinian </a:t>
            </a:r>
            <a:r>
              <a:rPr lang="it-IT" sz="1400" dirty="0" err="1" smtClean="0"/>
              <a:t>one</a:t>
            </a:r>
            <a:r>
              <a:rPr lang="it-IT" sz="1400" dirty="0" smtClean="0"/>
              <a:t>): </a:t>
            </a:r>
            <a:r>
              <a:rPr lang="it-IT" sz="1400" b="1" dirty="0" smtClean="0"/>
              <a:t>0.73%</a:t>
            </a:r>
            <a:r>
              <a:rPr lang="it-IT" sz="1400" dirty="0" smtClean="0"/>
              <a:t> </a:t>
            </a:r>
            <a:r>
              <a:rPr lang="it-IT" sz="1400" dirty="0" err="1" smtClean="0"/>
              <a:t>toward</a:t>
            </a:r>
            <a:r>
              <a:rPr lang="it-IT" sz="1400" dirty="0" smtClean="0"/>
              <a:t> N/NE, </a:t>
            </a:r>
            <a:r>
              <a:rPr lang="it-IT" sz="1400" b="1" dirty="0" smtClean="0"/>
              <a:t>0.31%</a:t>
            </a:r>
            <a:r>
              <a:rPr lang="it-IT" sz="1400" dirty="0" smtClean="0"/>
              <a:t> </a:t>
            </a:r>
            <a:r>
              <a:rPr lang="it-IT" sz="1400" dirty="0" err="1" smtClean="0"/>
              <a:t>toward</a:t>
            </a:r>
            <a:r>
              <a:rPr lang="it-IT" sz="1400" dirty="0" smtClean="0"/>
              <a:t> S/SE and </a:t>
            </a:r>
            <a:r>
              <a:rPr lang="it-IT" sz="1400" b="1" dirty="0" smtClean="0"/>
              <a:t>0.43% </a:t>
            </a:r>
            <a:r>
              <a:rPr lang="it-IT" sz="1400" dirty="0" err="1" smtClean="0"/>
              <a:t>toward</a:t>
            </a:r>
            <a:r>
              <a:rPr lang="it-IT" sz="1400" dirty="0" smtClean="0"/>
              <a:t> W/NW.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1400" dirty="0" smtClean="0"/>
              <a:t>No caldera </a:t>
            </a:r>
            <a:r>
              <a:rPr lang="it-IT" sz="1400" dirty="0" err="1" smtClean="0"/>
              <a:t>enlargement</a:t>
            </a:r>
            <a:r>
              <a:rPr lang="it-IT" sz="1400" dirty="0" smtClean="0"/>
              <a:t> are </a:t>
            </a:r>
            <a:r>
              <a:rPr lang="it-IT" sz="1400" dirty="0" err="1" smtClean="0"/>
              <a:t>expected</a:t>
            </a:r>
            <a:r>
              <a:rPr lang="it-IT" sz="1400" dirty="0" smtClean="0"/>
              <a:t> in case of a Sub-Plinian or </a:t>
            </a:r>
            <a:r>
              <a:rPr lang="it-IT" sz="1400" dirty="0" err="1" smtClean="0"/>
              <a:t>lower</a:t>
            </a:r>
            <a:r>
              <a:rPr lang="it-IT" sz="1400" dirty="0" smtClean="0"/>
              <a:t> </a:t>
            </a:r>
            <a:r>
              <a:rPr lang="it-IT" sz="1400" dirty="0" err="1" smtClean="0"/>
              <a:t>magnitude</a:t>
            </a:r>
            <a:r>
              <a:rPr lang="it-IT" sz="1400" dirty="0" smtClean="0"/>
              <a:t> </a:t>
            </a:r>
            <a:r>
              <a:rPr lang="it-IT" sz="1400" dirty="0" err="1" smtClean="0"/>
              <a:t>eruption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22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392087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 err="1" smtClean="0"/>
              <a:t>Conclusions</a:t>
            </a:r>
            <a:r>
              <a:rPr lang="it-IT" dirty="0" smtClean="0"/>
              <a:t> and future </a:t>
            </a:r>
            <a:r>
              <a:rPr lang="it-IT" dirty="0" err="1" smtClean="0"/>
              <a:t>developments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74576" y="673340"/>
            <a:ext cx="8717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Development of a </a:t>
            </a:r>
            <a:r>
              <a:rPr lang="en-US" dirty="0" err="1" smtClean="0"/>
              <a:t>geodatabase</a:t>
            </a:r>
            <a:r>
              <a:rPr lang="en-US" dirty="0" smtClean="0"/>
              <a:t> with distribution of past volcanic activity and structural features (Uncertainty areas)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Probability Density Functions for single </a:t>
            </a:r>
            <a:r>
              <a:rPr lang="en-US" dirty="0" smtClean="0"/>
              <a:t>datasets (Kernel functions with appropriate bandwidths)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Structured Expert </a:t>
            </a:r>
            <a:r>
              <a:rPr lang="en-US" dirty="0" err="1" smtClean="0"/>
              <a:t>Judgement</a:t>
            </a:r>
            <a:r>
              <a:rPr lang="en-US" dirty="0" smtClean="0"/>
              <a:t> for weights </a:t>
            </a:r>
            <a:r>
              <a:rPr lang="en-US" dirty="0" err="1" smtClean="0"/>
              <a:t>assignements</a:t>
            </a:r>
            <a:r>
              <a:rPr lang="en-US" dirty="0" smtClean="0"/>
              <a:t> to different </a:t>
            </a:r>
            <a:r>
              <a:rPr lang="en-US" dirty="0" smtClean="0"/>
              <a:t>datasets (different scoring methods – CM, ERF, EW)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Sensitivity analyses with sub-groups of </a:t>
            </a:r>
            <a:r>
              <a:rPr lang="en-US" dirty="0" smtClean="0"/>
              <a:t>experts (Juniors/Seniors, Geologists/Modelers) – agreement among experts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Preliminary vent opening probability map with caldera </a:t>
            </a:r>
            <a:r>
              <a:rPr lang="en-US" dirty="0" smtClean="0"/>
              <a:t>enlargement: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Initial </a:t>
            </a:r>
            <a:r>
              <a:rPr lang="en-US" dirty="0" smtClean="0"/>
              <a:t>vent outside SV caldera from 6% to 10%, caldera enlargement with 1-2% </a:t>
            </a:r>
            <a:r>
              <a:rPr lang="en-US" dirty="0" smtClean="0"/>
              <a:t>of probability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74576" y="450912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Revision</a:t>
            </a:r>
            <a:r>
              <a:rPr lang="it-IT" dirty="0" smtClean="0"/>
              <a:t> of SV caldera </a:t>
            </a:r>
            <a:r>
              <a:rPr lang="it-IT" dirty="0" err="1" smtClean="0"/>
              <a:t>enlargement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Calculation</a:t>
            </a:r>
            <a:r>
              <a:rPr lang="it-IT" dirty="0" smtClean="0"/>
              <a:t> </a:t>
            </a:r>
            <a:r>
              <a:rPr lang="it-IT" dirty="0" smtClean="0"/>
              <a:t>of new </a:t>
            </a:r>
            <a:r>
              <a:rPr lang="it-IT" dirty="0" err="1" smtClean="0"/>
              <a:t>parameters</a:t>
            </a:r>
            <a:r>
              <a:rPr lang="it-IT" dirty="0" smtClean="0"/>
              <a:t> (TGSD and Volume) for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Eruptive</a:t>
            </a:r>
            <a:r>
              <a:rPr lang="it-IT" dirty="0" smtClean="0"/>
              <a:t> </a:t>
            </a:r>
            <a:r>
              <a:rPr lang="it-IT" dirty="0" err="1" smtClean="0"/>
              <a:t>Units</a:t>
            </a:r>
            <a:r>
              <a:rPr lang="it-IT" dirty="0" smtClean="0"/>
              <a:t> (EU3pf and EU4) from the AD 79 Plinian </a:t>
            </a:r>
            <a:r>
              <a:rPr lang="it-IT" dirty="0" err="1" smtClean="0"/>
              <a:t>eruption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Use of new </a:t>
            </a:r>
            <a:r>
              <a:rPr lang="it-IT" dirty="0" err="1" smtClean="0"/>
              <a:t>parameters</a:t>
            </a:r>
            <a:r>
              <a:rPr lang="it-IT" dirty="0" smtClean="0"/>
              <a:t> for </a:t>
            </a:r>
            <a:r>
              <a:rPr lang="it-IT" dirty="0" err="1" smtClean="0"/>
              <a:t>numerical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r>
              <a:rPr lang="it-IT" dirty="0" smtClean="0"/>
              <a:t> of </a:t>
            </a:r>
            <a:r>
              <a:rPr lang="it-IT" dirty="0" err="1" smtClean="0"/>
              <a:t>PDCs</a:t>
            </a:r>
            <a:r>
              <a:rPr lang="it-IT" dirty="0" smtClean="0"/>
              <a:t> to produce </a:t>
            </a:r>
            <a:r>
              <a:rPr lang="it-IT" dirty="0" err="1" smtClean="0"/>
              <a:t>invasion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take </a:t>
            </a:r>
            <a:r>
              <a:rPr lang="it-IT" dirty="0" err="1" smtClean="0"/>
              <a:t>into</a:t>
            </a:r>
            <a:r>
              <a:rPr lang="it-IT" dirty="0" smtClean="0"/>
              <a:t> account </a:t>
            </a:r>
            <a:r>
              <a:rPr lang="it-IT" dirty="0" err="1" smtClean="0"/>
              <a:t>Vent</a:t>
            </a:r>
            <a:r>
              <a:rPr lang="it-IT" dirty="0" smtClean="0"/>
              <a:t> opening </a:t>
            </a:r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r>
              <a:rPr lang="it-IT" dirty="0" smtClean="0"/>
              <a:t> </a:t>
            </a:r>
            <a:r>
              <a:rPr lang="it-IT" dirty="0" err="1" smtClean="0"/>
              <a:t>developed</a:t>
            </a:r>
            <a:r>
              <a:rPr lang="it-IT" dirty="0" smtClean="0"/>
              <a:t> so </a:t>
            </a:r>
            <a:r>
              <a:rPr lang="it-IT" dirty="0" smtClean="0"/>
              <a:t>far.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568952" cy="648072"/>
          </a:xfrm>
        </p:spPr>
        <p:txBody>
          <a:bodyPr>
            <a:noAutofit/>
          </a:bodyPr>
          <a:lstStyle/>
          <a:p>
            <a:pPr algn="ctr"/>
            <a:r>
              <a:rPr lang="it-IT" sz="3200" dirty="0" err="1" smtClean="0"/>
              <a:t>Thank</a:t>
            </a:r>
            <a:r>
              <a:rPr lang="it-IT" sz="3200" dirty="0" smtClean="0"/>
              <a:t> </a:t>
            </a:r>
            <a:r>
              <a:rPr lang="it-IT" sz="3200" dirty="0" err="1" smtClean="0"/>
              <a:t>you</a:t>
            </a:r>
            <a:r>
              <a:rPr lang="it-IT" sz="3200" dirty="0" smtClean="0"/>
              <a:t> for </a:t>
            </a:r>
            <a:r>
              <a:rPr lang="it-IT" sz="3200" dirty="0" err="1" smtClean="0"/>
              <a:t>your</a:t>
            </a:r>
            <a:r>
              <a:rPr lang="it-IT" sz="3200" dirty="0" smtClean="0"/>
              <a:t> </a:t>
            </a:r>
            <a:r>
              <a:rPr lang="it-IT" sz="3200" dirty="0" err="1" smtClean="0"/>
              <a:t>attention</a:t>
            </a:r>
            <a:endParaRPr lang="en-US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8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80728"/>
            <a:ext cx="7620000" cy="4484711"/>
          </a:xfrm>
        </p:spPr>
        <p:txBody>
          <a:bodyPr>
            <a:normAutofit/>
          </a:bodyPr>
          <a:lstStyle/>
          <a:p>
            <a:r>
              <a:rPr lang="it-IT" dirty="0" err="1" smtClean="0"/>
              <a:t>Datasets</a:t>
            </a:r>
            <a:r>
              <a:rPr lang="it-IT" dirty="0" smtClean="0"/>
              <a:t> </a:t>
            </a:r>
            <a:r>
              <a:rPr lang="it-IT" dirty="0" err="1" smtClean="0"/>
              <a:t>description</a:t>
            </a:r>
            <a:endParaRPr lang="en-US" dirty="0" smtClean="0"/>
          </a:p>
          <a:p>
            <a:pPr lvl="1"/>
            <a:r>
              <a:rPr lang="it-IT" dirty="0" err="1" smtClean="0"/>
              <a:t>Spatial</a:t>
            </a:r>
            <a:r>
              <a:rPr lang="it-IT" dirty="0" smtClean="0"/>
              <a:t> </a:t>
            </a:r>
            <a:r>
              <a:rPr lang="it-IT" dirty="0" err="1" smtClean="0"/>
              <a:t>uncertainties</a:t>
            </a:r>
            <a:endParaRPr lang="it-IT" dirty="0" smtClean="0"/>
          </a:p>
          <a:p>
            <a:pPr lvl="1"/>
            <a:endParaRPr lang="it-IT" dirty="0"/>
          </a:p>
          <a:p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 smtClean="0"/>
              <a:t>density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endParaRPr lang="it-IT" dirty="0" smtClean="0"/>
          </a:p>
          <a:p>
            <a:pPr lvl="1"/>
            <a:r>
              <a:rPr lang="it-IT" dirty="0" err="1" smtClean="0"/>
              <a:t>Vent</a:t>
            </a:r>
            <a:r>
              <a:rPr lang="it-IT" dirty="0" smtClean="0"/>
              <a:t> opening </a:t>
            </a:r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/>
              <a:t>maps</a:t>
            </a:r>
            <a:r>
              <a:rPr lang="it-IT" dirty="0"/>
              <a:t> </a:t>
            </a:r>
            <a:r>
              <a:rPr lang="it-IT" dirty="0" smtClean="0"/>
              <a:t>with </a:t>
            </a:r>
            <a:r>
              <a:rPr lang="it-IT" dirty="0"/>
              <a:t>single </a:t>
            </a:r>
            <a:r>
              <a:rPr lang="it-IT" dirty="0" err="1" smtClean="0"/>
              <a:t>datasets</a:t>
            </a:r>
            <a:r>
              <a:rPr lang="it-IT" dirty="0" smtClean="0"/>
              <a:t> </a:t>
            </a:r>
          </a:p>
          <a:p>
            <a:pPr lvl="1"/>
            <a:endParaRPr lang="it-IT" dirty="0" smtClean="0"/>
          </a:p>
          <a:p>
            <a:r>
              <a:rPr lang="it-IT" dirty="0" err="1" smtClean="0"/>
              <a:t>Structured</a:t>
            </a:r>
            <a:r>
              <a:rPr lang="it-IT" dirty="0" smtClean="0"/>
              <a:t> Expert </a:t>
            </a:r>
            <a:r>
              <a:rPr lang="it-IT" dirty="0" err="1" smtClean="0"/>
              <a:t>Judgement</a:t>
            </a:r>
            <a:endParaRPr lang="it-IT" dirty="0" smtClean="0"/>
          </a:p>
          <a:p>
            <a:pPr marL="800100" lvl="1" indent="-342900"/>
            <a:endParaRPr lang="it-IT" dirty="0" smtClean="0"/>
          </a:p>
          <a:p>
            <a:r>
              <a:rPr lang="it-IT" dirty="0" smtClean="0"/>
              <a:t>Preliminary </a:t>
            </a:r>
            <a:r>
              <a:rPr lang="it-IT" dirty="0" err="1" smtClean="0"/>
              <a:t>vent</a:t>
            </a:r>
            <a:r>
              <a:rPr lang="it-IT" dirty="0" smtClean="0"/>
              <a:t> opening </a:t>
            </a:r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 smtClean="0"/>
              <a:t>map</a:t>
            </a:r>
            <a:endParaRPr lang="it-IT" dirty="0" smtClean="0"/>
          </a:p>
          <a:p>
            <a:pPr marL="800100" lvl="1" indent="-342900"/>
            <a:r>
              <a:rPr lang="it-IT" dirty="0"/>
              <a:t>	</a:t>
            </a:r>
            <a:r>
              <a:rPr lang="it-IT" dirty="0" err="1" smtClean="0"/>
              <a:t>Effect</a:t>
            </a:r>
            <a:r>
              <a:rPr lang="it-IT" dirty="0" smtClean="0"/>
              <a:t> of caldera </a:t>
            </a:r>
            <a:r>
              <a:rPr lang="it-IT" dirty="0" err="1" smtClean="0"/>
              <a:t>enlargement</a:t>
            </a:r>
            <a:r>
              <a:rPr lang="it-IT" dirty="0" smtClean="0"/>
              <a:t> in case of a Plinian </a:t>
            </a:r>
            <a:r>
              <a:rPr lang="it-IT" dirty="0" err="1" smtClean="0"/>
              <a:t>eruption</a:t>
            </a:r>
            <a:endParaRPr lang="it-IT" dirty="0"/>
          </a:p>
          <a:p>
            <a:endParaRPr lang="it-IT" dirty="0"/>
          </a:p>
          <a:p>
            <a:pPr lvl="1"/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7A41E1B-4F70-4964-A407-84C68BE8251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6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Preliminary </a:t>
            </a:r>
            <a:r>
              <a:rPr lang="it-IT" dirty="0" err="1" smtClean="0"/>
              <a:t>definitions</a:t>
            </a:r>
            <a:r>
              <a:rPr lang="it-IT" dirty="0" smtClean="0"/>
              <a:t>/</a:t>
            </a:r>
            <a:r>
              <a:rPr lang="it-IT" dirty="0" err="1" smtClean="0"/>
              <a:t>assumptions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651398"/>
            <a:ext cx="3960440" cy="472993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Somma-</a:t>
            </a:r>
            <a:r>
              <a:rPr lang="it-IT" dirty="0" err="1" smtClean="0"/>
              <a:t>Vesuvius</a:t>
            </a:r>
            <a:r>
              <a:rPr lang="it-IT" dirty="0" smtClean="0"/>
              <a:t> (SV) Caldera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1800" b="0" dirty="0" err="1" smtClean="0"/>
              <a:t>Morphological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constraints</a:t>
            </a:r>
            <a:r>
              <a:rPr lang="it-IT" sz="1800" b="0" dirty="0" smtClean="0"/>
              <a:t>:</a:t>
            </a:r>
          </a:p>
          <a:p>
            <a:pPr marL="800100" lvl="1" indent="-342900"/>
            <a:r>
              <a:rPr lang="it-IT" sz="1600" dirty="0" err="1" smtClean="0"/>
              <a:t>Foot</a:t>
            </a:r>
            <a:r>
              <a:rPr lang="it-IT" sz="1600" dirty="0" smtClean="0"/>
              <a:t> of Mt. Somma </a:t>
            </a:r>
            <a:r>
              <a:rPr lang="it-IT" sz="1600" dirty="0" err="1" smtClean="0"/>
              <a:t>scarp</a:t>
            </a:r>
            <a:r>
              <a:rPr lang="it-IT" sz="1600" dirty="0" smtClean="0"/>
              <a:t> (N-NE)</a:t>
            </a:r>
          </a:p>
          <a:p>
            <a:pPr marL="800100" lvl="1" indent="-342900"/>
            <a:r>
              <a:rPr lang="it-IT" sz="1600" dirty="0" smtClean="0"/>
              <a:t>Limit of Piano delle Ginestre and</a:t>
            </a:r>
            <a:br>
              <a:rPr lang="it-IT" sz="1600" dirty="0" smtClean="0"/>
            </a:br>
            <a:r>
              <a:rPr lang="it-IT" sz="1600" dirty="0" smtClean="0"/>
              <a:t>Valle dell’Inferno (W-S-SW)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1800" b="0" dirty="0" err="1" smtClean="0"/>
              <a:t>Surface</a:t>
            </a:r>
            <a:r>
              <a:rPr lang="it-IT" sz="1800" b="0" dirty="0" smtClean="0"/>
              <a:t>: 12.98 km</a:t>
            </a:r>
            <a:r>
              <a:rPr lang="it-IT" sz="1800" b="0" baseline="30000" dirty="0" smtClean="0"/>
              <a:t>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 smtClean="0"/>
              <a:t>Next Plinian/Subplinian </a:t>
            </a:r>
            <a:r>
              <a:rPr lang="en-US" sz="1800" b="0" dirty="0"/>
              <a:t>eruption </a:t>
            </a:r>
            <a:r>
              <a:rPr lang="en-US" sz="1800" b="0" dirty="0" smtClean="0"/>
              <a:t>will reasonably take </a:t>
            </a:r>
            <a:r>
              <a:rPr lang="en-US" sz="1800" b="0" dirty="0"/>
              <a:t>place within the SV </a:t>
            </a:r>
            <a:r>
              <a:rPr lang="en-US" sz="1800" b="0" dirty="0" smtClean="0"/>
              <a:t>caldera (past </a:t>
            </a:r>
            <a:r>
              <a:rPr lang="en-US" sz="1800" b="0" dirty="0"/>
              <a:t>distribution of Explosive activity at SV is confined within this </a:t>
            </a:r>
            <a:r>
              <a:rPr lang="en-US" sz="1800" b="0" dirty="0" smtClean="0"/>
              <a:t>area)</a:t>
            </a:r>
            <a:br>
              <a:rPr lang="en-US" sz="1800" b="0" dirty="0" smtClean="0"/>
            </a:b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		BUT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1800" b="0" dirty="0" err="1" smtClean="0"/>
              <a:t>Several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episodes</a:t>
            </a:r>
            <a:r>
              <a:rPr lang="it-IT" sz="1800" b="0" dirty="0" smtClean="0"/>
              <a:t> of </a:t>
            </a:r>
            <a:r>
              <a:rPr lang="it-IT" sz="1800" b="0" dirty="0" err="1" smtClean="0"/>
              <a:t>volcanic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activity</a:t>
            </a:r>
            <a:r>
              <a:rPr lang="it-IT" sz="1800" b="0" dirty="0" smtClean="0"/>
              <a:t> (effusive) </a:t>
            </a:r>
            <a:r>
              <a:rPr lang="it-IT" sz="1800" b="0" dirty="0" err="1" smtClean="0"/>
              <a:t>outside</a:t>
            </a:r>
            <a:r>
              <a:rPr lang="it-IT" sz="1800" b="0" dirty="0" smtClean="0"/>
              <a:t> SV caldera (</a:t>
            </a:r>
            <a:r>
              <a:rPr lang="it-IT" sz="1800" b="0" dirty="0" err="1" smtClean="0"/>
              <a:t>probability</a:t>
            </a:r>
            <a:r>
              <a:rPr lang="it-IT" sz="1800" b="0" dirty="0" smtClean="0"/>
              <a:t> for </a:t>
            </a:r>
            <a:r>
              <a:rPr lang="it-IT" sz="1800" b="0" dirty="0" err="1" smtClean="0"/>
              <a:t>next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eruption</a:t>
            </a:r>
            <a:r>
              <a:rPr lang="it-IT" sz="1800" b="0" dirty="0" smtClean="0"/>
              <a:t> to be </a:t>
            </a:r>
            <a:r>
              <a:rPr lang="it-IT" sz="1800" b="0" dirty="0" err="1" smtClean="0"/>
              <a:t>placed</a:t>
            </a:r>
            <a:r>
              <a:rPr lang="it-IT" sz="1800" b="0" dirty="0" smtClean="0"/>
              <a:t> </a:t>
            </a:r>
            <a:r>
              <a:rPr lang="it-IT" sz="1800" b="0" dirty="0" err="1" smtClean="0"/>
              <a:t>outside</a:t>
            </a:r>
            <a:r>
              <a:rPr lang="it-IT" sz="1800" b="0" dirty="0" smtClean="0"/>
              <a:t> SV caldera?)</a:t>
            </a:r>
            <a:endParaRPr lang="en-US" sz="1800" b="0" dirty="0" smtClean="0"/>
          </a:p>
          <a:p>
            <a:pPr marL="342900" indent="-342900">
              <a:buFont typeface="Arial" pitchFamily="34" charset="0"/>
              <a:buChar char="•"/>
            </a:pPr>
            <a:endParaRPr lang="it-IT" b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27500" r="21541" b="22361"/>
          <a:stretch/>
        </p:blipFill>
        <p:spPr>
          <a:xfrm>
            <a:off x="4499992" y="1867421"/>
            <a:ext cx="4176464" cy="400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/>
              <a:t>Datasets</a:t>
            </a:r>
            <a:r>
              <a:rPr lang="it-IT" dirty="0" smtClean="0"/>
              <a:t> for SV </a:t>
            </a:r>
            <a:r>
              <a:rPr lang="it-IT" dirty="0" err="1" smtClean="0"/>
              <a:t>vent</a:t>
            </a:r>
            <a:r>
              <a:rPr lang="it-IT" dirty="0" smtClean="0"/>
              <a:t> opening </a:t>
            </a:r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r>
              <a:rPr lang="it-IT" dirty="0" smtClean="0"/>
              <a:t>/1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4968552"/>
          </a:xfrm>
        </p:spPr>
        <p:txBody>
          <a:bodyPr>
            <a:normAutofit fontScale="32500" lnSpcReduction="20000"/>
          </a:bodyPr>
          <a:lstStyle/>
          <a:p>
            <a:r>
              <a:rPr lang="it-IT" sz="4900" b="1" dirty="0" smtClean="0">
                <a:solidFill>
                  <a:srgbClr val="FF0000"/>
                </a:solidFill>
              </a:rPr>
              <a:t>8 </a:t>
            </a:r>
            <a:r>
              <a:rPr lang="it-IT" sz="4900" b="1" dirty="0" err="1" smtClean="0">
                <a:solidFill>
                  <a:srgbClr val="FF0000"/>
                </a:solidFill>
              </a:rPr>
              <a:t>datasets</a:t>
            </a:r>
            <a:r>
              <a:rPr lang="it-IT" sz="4900" b="1" dirty="0" smtClean="0">
                <a:solidFill>
                  <a:srgbClr val="FF0000"/>
                </a:solidFill>
              </a:rPr>
              <a:t>/</a:t>
            </a:r>
            <a:r>
              <a:rPr lang="it-IT" sz="4900" b="1" dirty="0" err="1" smtClean="0">
                <a:solidFill>
                  <a:srgbClr val="FF0000"/>
                </a:solidFill>
              </a:rPr>
              <a:t>variables</a:t>
            </a:r>
            <a:r>
              <a:rPr lang="it-IT" sz="4900" b="1" dirty="0" smtClean="0">
                <a:solidFill>
                  <a:srgbClr val="FF0000"/>
                </a:solidFill>
              </a:rPr>
              <a:t> </a:t>
            </a:r>
            <a:endParaRPr lang="it-IT" sz="4900" b="1" i="1" dirty="0">
              <a:solidFill>
                <a:srgbClr val="FF0000"/>
              </a:solidFill>
            </a:endParaRPr>
          </a:p>
          <a:p>
            <a:pPr lvl="1"/>
            <a:r>
              <a:rPr lang="it-IT" sz="4300" b="1" dirty="0" smtClean="0"/>
              <a:t>Distribution of PLINIAN/SUBPLINIAN I-II </a:t>
            </a:r>
            <a:r>
              <a:rPr lang="it-IT" sz="4300" b="1" dirty="0" err="1" smtClean="0"/>
              <a:t>eruptions</a:t>
            </a:r>
            <a:r>
              <a:rPr lang="it-IT" sz="4300" b="1" dirty="0" smtClean="0"/>
              <a:t> </a:t>
            </a:r>
          </a:p>
          <a:p>
            <a:pPr lvl="2"/>
            <a:r>
              <a:rPr lang="it-IT" sz="3700" b="1" dirty="0" smtClean="0"/>
              <a:t>PLINIAN </a:t>
            </a:r>
            <a:r>
              <a:rPr lang="it-IT" sz="3700" b="1" dirty="0" err="1" smtClean="0"/>
              <a:t>eruptions</a:t>
            </a:r>
            <a:r>
              <a:rPr lang="it-IT" sz="3700" b="1" dirty="0" smtClean="0"/>
              <a:t> (4 </a:t>
            </a:r>
            <a:r>
              <a:rPr lang="it-IT" sz="3700" b="1" dirty="0" err="1" smtClean="0"/>
              <a:t>events</a:t>
            </a:r>
            <a:r>
              <a:rPr lang="it-IT" sz="3700" b="1" dirty="0" smtClean="0"/>
              <a:t> – 22 </a:t>
            </a:r>
            <a:r>
              <a:rPr lang="it-IT" sz="3700" b="1" dirty="0" err="1" smtClean="0"/>
              <a:t>ky</a:t>
            </a:r>
            <a:r>
              <a:rPr lang="it-IT" sz="3700" b="1" dirty="0" smtClean="0"/>
              <a:t> BP&gt;Age&gt;AD 79);</a:t>
            </a:r>
          </a:p>
          <a:p>
            <a:pPr lvl="2"/>
            <a:r>
              <a:rPr lang="it-IT" sz="3700" b="1" dirty="0" smtClean="0"/>
              <a:t>SUBPLINIAN I-II </a:t>
            </a:r>
            <a:r>
              <a:rPr lang="it-IT" sz="3700" b="1" dirty="0" err="1" smtClean="0"/>
              <a:t>eruptions</a:t>
            </a:r>
            <a:r>
              <a:rPr lang="it-IT" sz="3700" b="1" dirty="0" smtClean="0"/>
              <a:t> (6 </a:t>
            </a:r>
            <a:r>
              <a:rPr lang="it-IT" sz="3700" b="1" dirty="0" err="1" smtClean="0"/>
              <a:t>events</a:t>
            </a:r>
            <a:r>
              <a:rPr lang="it-IT" sz="3700" b="1" dirty="0" smtClean="0"/>
              <a:t> – 19 </a:t>
            </a:r>
            <a:r>
              <a:rPr lang="it-IT" sz="3700" b="1" dirty="0" err="1" smtClean="0"/>
              <a:t>ky</a:t>
            </a:r>
            <a:r>
              <a:rPr lang="it-IT" sz="3700" b="1" dirty="0" smtClean="0"/>
              <a:t> BP&gt;Age&gt;AD 1631);</a:t>
            </a:r>
            <a:r>
              <a:rPr lang="it-IT" sz="4300" b="1" dirty="0" smtClean="0"/>
              <a:t/>
            </a:r>
            <a:br>
              <a:rPr lang="it-IT" sz="4300" b="1" dirty="0" smtClean="0"/>
            </a:br>
            <a:endParaRPr lang="it-IT" sz="4300" b="1" dirty="0"/>
          </a:p>
          <a:p>
            <a:pPr lvl="1"/>
            <a:r>
              <a:rPr lang="it-IT" sz="4300" b="1" dirty="0" smtClean="0"/>
              <a:t>Distribution of VIOLENT STROMBOLIAN (VS) to CONTINUOUS ASH EMISSION (AE) </a:t>
            </a:r>
            <a:r>
              <a:rPr lang="it-IT" sz="4300" b="1" dirty="0" err="1" smtClean="0"/>
              <a:t>eruptions</a:t>
            </a:r>
            <a:r>
              <a:rPr lang="it-IT" sz="4300" b="1" dirty="0" smtClean="0"/>
              <a:t>;</a:t>
            </a:r>
          </a:p>
          <a:p>
            <a:pPr lvl="2">
              <a:lnSpc>
                <a:spcPct val="134000"/>
              </a:lnSpc>
            </a:pPr>
            <a:r>
              <a:rPr lang="it-IT" sz="3700" b="1" dirty="0" err="1" smtClean="0"/>
              <a:t>Within</a:t>
            </a:r>
            <a:r>
              <a:rPr lang="it-IT" sz="3700" b="1" dirty="0" smtClean="0"/>
              <a:t> the </a:t>
            </a:r>
            <a:r>
              <a:rPr lang="it-IT" sz="3700" b="1" dirty="0" err="1" smtClean="0"/>
              <a:t>whole</a:t>
            </a:r>
            <a:r>
              <a:rPr lang="it-IT" sz="3700" b="1" dirty="0" smtClean="0"/>
              <a:t> SV caldera (22 </a:t>
            </a:r>
            <a:r>
              <a:rPr lang="it-IT" sz="3700" b="1" dirty="0" err="1" smtClean="0"/>
              <a:t>ky</a:t>
            </a:r>
            <a:r>
              <a:rPr lang="it-IT" sz="3700" b="1" dirty="0" smtClean="0"/>
              <a:t> BP&gt;Age&gt;3.9 </a:t>
            </a:r>
            <a:r>
              <a:rPr lang="it-IT" sz="3700" b="1" dirty="0" err="1" smtClean="0"/>
              <a:t>ky</a:t>
            </a:r>
            <a:r>
              <a:rPr lang="it-IT" sz="3700" b="1" dirty="0" smtClean="0"/>
              <a:t> BP)</a:t>
            </a:r>
          </a:p>
          <a:p>
            <a:pPr lvl="2">
              <a:lnSpc>
                <a:spcPct val="134000"/>
              </a:lnSpc>
            </a:pPr>
            <a:r>
              <a:rPr lang="it-IT" sz="3700" b="1" dirty="0" err="1" smtClean="0"/>
              <a:t>Within</a:t>
            </a:r>
            <a:r>
              <a:rPr lang="it-IT" sz="3700" b="1" dirty="0" smtClean="0"/>
              <a:t> the Gran Cono area (22 </a:t>
            </a:r>
            <a:r>
              <a:rPr lang="it-IT" sz="3700" b="1" dirty="0" err="1" smtClean="0"/>
              <a:t>events</a:t>
            </a:r>
            <a:r>
              <a:rPr lang="it-IT" sz="3700" b="1" dirty="0" smtClean="0"/>
              <a:t> – 3.9 </a:t>
            </a:r>
            <a:r>
              <a:rPr lang="it-IT" sz="3700" b="1" dirty="0" err="1" smtClean="0"/>
              <a:t>ky</a:t>
            </a:r>
            <a:r>
              <a:rPr lang="it-IT" sz="3700" b="1" dirty="0" smtClean="0"/>
              <a:t> BP&gt;Age&gt;AD 1631)</a:t>
            </a:r>
          </a:p>
          <a:p>
            <a:pPr lvl="2">
              <a:lnSpc>
                <a:spcPct val="134000"/>
              </a:lnSpc>
            </a:pPr>
            <a:r>
              <a:rPr lang="it-IT" sz="3700" b="1" dirty="0" err="1" smtClean="0"/>
              <a:t>Within</a:t>
            </a:r>
            <a:r>
              <a:rPr lang="it-IT" sz="3700" b="1" dirty="0" smtClean="0"/>
              <a:t> the 1944 Crater </a:t>
            </a:r>
            <a:r>
              <a:rPr lang="it-IT" sz="3700" b="1" dirty="0" err="1" smtClean="0"/>
              <a:t>Rim</a:t>
            </a:r>
            <a:r>
              <a:rPr lang="it-IT" sz="3700" b="1" dirty="0" smtClean="0"/>
              <a:t> area (10 </a:t>
            </a:r>
            <a:r>
              <a:rPr lang="it-IT" sz="3700" b="1" dirty="0" err="1" smtClean="0"/>
              <a:t>events</a:t>
            </a:r>
            <a:r>
              <a:rPr lang="it-IT" sz="3700" b="1" dirty="0" smtClean="0"/>
              <a:t> – AD 1631&gt;Age&gt;AD 1944)</a:t>
            </a:r>
            <a:br>
              <a:rPr lang="it-IT" sz="3700" b="1" dirty="0" smtClean="0"/>
            </a:br>
            <a:endParaRPr lang="it-IT" sz="3400" b="1" dirty="0"/>
          </a:p>
          <a:p>
            <a:pPr lvl="1"/>
            <a:r>
              <a:rPr lang="it-IT" sz="4300" b="1" dirty="0" smtClean="0"/>
              <a:t>Distribution of EFFUSIVE </a:t>
            </a:r>
            <a:r>
              <a:rPr lang="it-IT" sz="4300" b="1" dirty="0" err="1" smtClean="0"/>
              <a:t>eruptions</a:t>
            </a:r>
            <a:r>
              <a:rPr lang="it-IT" sz="4300" b="1" dirty="0" smtClean="0"/>
              <a:t> (AD 1631&gt;Age&gt;AD 1944)</a:t>
            </a:r>
            <a:endParaRPr lang="it-IT" sz="3400" b="1" dirty="0"/>
          </a:p>
          <a:p>
            <a:pPr lvl="2">
              <a:lnSpc>
                <a:spcPct val="134000"/>
              </a:lnSpc>
            </a:pPr>
            <a:r>
              <a:rPr lang="it-IT" sz="3700" b="1" dirty="0" err="1"/>
              <a:t>Parasitic</a:t>
            </a:r>
            <a:r>
              <a:rPr lang="it-IT" sz="3700" b="1" dirty="0"/>
              <a:t> </a:t>
            </a:r>
            <a:r>
              <a:rPr lang="it-IT" sz="3700" b="1" dirty="0" err="1" smtClean="0"/>
              <a:t>vents</a:t>
            </a:r>
            <a:r>
              <a:rPr lang="it-IT" sz="3700" b="1" dirty="0" smtClean="0"/>
              <a:t> (46 </a:t>
            </a:r>
            <a:r>
              <a:rPr lang="it-IT" sz="3700" b="1" dirty="0" err="1" smtClean="0"/>
              <a:t>mapped</a:t>
            </a:r>
            <a:r>
              <a:rPr lang="it-IT" sz="3700" b="1" dirty="0" smtClean="0"/>
              <a:t>, 47 ‘</a:t>
            </a:r>
            <a:r>
              <a:rPr lang="it-IT" sz="3700" b="1" dirty="0" err="1" smtClean="0"/>
              <a:t>lost</a:t>
            </a:r>
            <a:r>
              <a:rPr lang="it-IT" sz="3700" b="1" dirty="0" smtClean="0"/>
              <a:t>’);</a:t>
            </a:r>
            <a:endParaRPr lang="it-IT" sz="3700" b="1" dirty="0"/>
          </a:p>
          <a:p>
            <a:pPr lvl="2">
              <a:lnSpc>
                <a:spcPct val="134000"/>
              </a:lnSpc>
            </a:pPr>
            <a:r>
              <a:rPr lang="it-IT" sz="3700" b="1" dirty="0" err="1"/>
              <a:t>Eruptive</a:t>
            </a:r>
            <a:r>
              <a:rPr lang="it-IT" sz="3700" b="1" dirty="0"/>
              <a:t> </a:t>
            </a:r>
            <a:r>
              <a:rPr lang="it-IT" sz="3700" b="1" dirty="0" err="1" smtClean="0"/>
              <a:t>fissures</a:t>
            </a:r>
            <a:r>
              <a:rPr lang="it-IT" sz="3700" b="1" dirty="0" smtClean="0"/>
              <a:t> (‘High-</a:t>
            </a:r>
            <a:r>
              <a:rPr lang="it-IT" sz="3700" b="1" dirty="0" err="1" smtClean="0"/>
              <a:t>density</a:t>
            </a:r>
            <a:r>
              <a:rPr lang="it-IT" sz="3700" b="1" dirty="0" smtClean="0"/>
              <a:t>’ area)</a:t>
            </a:r>
            <a:r>
              <a:rPr lang="en-US" sz="3700" b="1" dirty="0" smtClean="0"/>
              <a:t>;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endParaRPr lang="en-US" sz="3400" b="1" dirty="0"/>
          </a:p>
          <a:p>
            <a:pPr lvl="1"/>
            <a:r>
              <a:rPr lang="it-IT" sz="4300" b="1" dirty="0" smtClean="0"/>
              <a:t>Distribution of DEEP FAULTS (</a:t>
            </a:r>
            <a:r>
              <a:rPr lang="it-IT" sz="4300" b="1" dirty="0" err="1" smtClean="0"/>
              <a:t>Quaternary</a:t>
            </a:r>
            <a:r>
              <a:rPr lang="it-IT" sz="4300" b="1" dirty="0" smtClean="0"/>
              <a:t>? – 3 </a:t>
            </a:r>
            <a:r>
              <a:rPr lang="it-IT" sz="4300" b="1" dirty="0" err="1" smtClean="0"/>
              <a:t>faults</a:t>
            </a:r>
            <a:r>
              <a:rPr lang="it-IT" sz="4300" b="1" dirty="0" smtClean="0"/>
              <a:t> </a:t>
            </a:r>
            <a:r>
              <a:rPr lang="it-IT" sz="4300" b="1" dirty="0" err="1" smtClean="0"/>
              <a:t>crossing</a:t>
            </a:r>
            <a:r>
              <a:rPr lang="it-IT" sz="4300" b="1" dirty="0" smtClean="0"/>
              <a:t> SV caldera);</a:t>
            </a:r>
            <a:endParaRPr lang="it-IT" sz="4300" b="1" dirty="0"/>
          </a:p>
          <a:p>
            <a:pPr lvl="1"/>
            <a:endParaRPr lang="it-IT" sz="2500" dirty="0"/>
          </a:p>
          <a:p>
            <a:r>
              <a:rPr lang="it-IT" sz="4900" b="1" dirty="0" smtClean="0">
                <a:solidFill>
                  <a:srgbClr val="FF0000"/>
                </a:solidFill>
              </a:rPr>
              <a:t>1 </a:t>
            </a:r>
            <a:r>
              <a:rPr lang="it-IT" sz="4900" b="1" dirty="0" err="1" smtClean="0">
                <a:solidFill>
                  <a:srgbClr val="FF0000"/>
                </a:solidFill>
              </a:rPr>
              <a:t>Homogeneous</a:t>
            </a:r>
            <a:r>
              <a:rPr lang="it-IT" sz="4900" b="1" dirty="0" smtClean="0">
                <a:solidFill>
                  <a:srgbClr val="FF0000"/>
                </a:solidFill>
              </a:rPr>
              <a:t> </a:t>
            </a:r>
            <a:r>
              <a:rPr lang="it-IT" sz="4900" dirty="0" err="1" smtClean="0">
                <a:solidFill>
                  <a:srgbClr val="FF0000"/>
                </a:solidFill>
              </a:rPr>
              <a:t>distribution</a:t>
            </a:r>
            <a:r>
              <a:rPr lang="it-IT" sz="4900" b="1" dirty="0" smtClean="0">
                <a:solidFill>
                  <a:srgbClr val="FF0000"/>
                </a:solidFill>
              </a:rPr>
              <a:t> (</a:t>
            </a:r>
            <a:r>
              <a:rPr lang="en-US" sz="4600" dirty="0" smtClean="0">
                <a:solidFill>
                  <a:srgbClr val="FF0000"/>
                </a:solidFill>
              </a:rPr>
              <a:t>Accounts </a:t>
            </a:r>
            <a:r>
              <a:rPr lang="en-US" sz="4600" dirty="0">
                <a:solidFill>
                  <a:srgbClr val="FF0000"/>
                </a:solidFill>
              </a:rPr>
              <a:t>for neglected factors and missing information</a:t>
            </a:r>
            <a:r>
              <a:rPr lang="it-IT" sz="4900" b="1" dirty="0" smtClean="0">
                <a:solidFill>
                  <a:srgbClr val="FF0000"/>
                </a:solidFill>
              </a:rPr>
              <a:t>)</a:t>
            </a:r>
            <a:endParaRPr lang="it-IT" sz="4900" b="1" i="1" dirty="0" smtClean="0">
              <a:solidFill>
                <a:srgbClr val="FF0000"/>
              </a:solidFill>
            </a:endParaRPr>
          </a:p>
          <a:p>
            <a:pPr lvl="1"/>
            <a:endParaRPr lang="it-IT" dirty="0"/>
          </a:p>
          <a:p>
            <a:pPr lvl="1"/>
            <a:endParaRPr lang="it-IT" dirty="0"/>
          </a:p>
          <a:p>
            <a:pPr>
              <a:lnSpc>
                <a:spcPct val="120000"/>
              </a:lnSpc>
            </a:pPr>
            <a:r>
              <a:rPr lang="it-IT" sz="4300" dirty="0" err="1" smtClean="0"/>
              <a:t>Each</a:t>
            </a:r>
            <a:r>
              <a:rPr lang="it-IT" sz="4300" dirty="0" smtClean="0"/>
              <a:t> </a:t>
            </a:r>
            <a:r>
              <a:rPr lang="it-IT" sz="4300" dirty="0" err="1" smtClean="0"/>
              <a:t>feature</a:t>
            </a:r>
            <a:r>
              <a:rPr lang="it-IT" sz="4300" dirty="0" smtClean="0"/>
              <a:t> </a:t>
            </a:r>
            <a:r>
              <a:rPr lang="it-IT" sz="4300" dirty="0" err="1" smtClean="0"/>
              <a:t>has</a:t>
            </a:r>
            <a:r>
              <a:rPr lang="it-IT" sz="4300" dirty="0" smtClean="0"/>
              <a:t> </a:t>
            </a:r>
            <a:r>
              <a:rPr lang="it-IT" sz="4300" dirty="0" err="1" smtClean="0"/>
              <a:t>been</a:t>
            </a:r>
            <a:r>
              <a:rPr lang="it-IT" sz="4300" dirty="0" smtClean="0"/>
              <a:t> </a:t>
            </a:r>
            <a:r>
              <a:rPr lang="it-IT" sz="4300" dirty="0" err="1" smtClean="0"/>
              <a:t>attributed</a:t>
            </a:r>
            <a:r>
              <a:rPr lang="it-IT" sz="4300" dirty="0" smtClean="0"/>
              <a:t> an </a:t>
            </a:r>
            <a:r>
              <a:rPr lang="it-IT" sz="4300" dirty="0" err="1" smtClean="0"/>
              <a:t>uncertainty</a:t>
            </a:r>
            <a:r>
              <a:rPr lang="it-IT" sz="4300" dirty="0" smtClean="0"/>
              <a:t> area </a:t>
            </a:r>
            <a:r>
              <a:rPr lang="it-IT" sz="4300" dirty="0" err="1" smtClean="0"/>
              <a:t>that</a:t>
            </a:r>
            <a:r>
              <a:rPr lang="it-IT" sz="4300" dirty="0" smtClean="0"/>
              <a:t> </a:t>
            </a:r>
            <a:r>
              <a:rPr lang="it-IT" sz="4300" dirty="0" err="1" smtClean="0"/>
              <a:t>reflect</a:t>
            </a:r>
            <a:r>
              <a:rPr lang="it-IT" sz="4300" dirty="0" smtClean="0"/>
              <a:t> </a:t>
            </a:r>
            <a:r>
              <a:rPr lang="it-IT" sz="4300" dirty="0" err="1" smtClean="0"/>
              <a:t>spatial</a:t>
            </a:r>
            <a:r>
              <a:rPr lang="it-IT" sz="4300" dirty="0" smtClean="0"/>
              <a:t> </a:t>
            </a:r>
            <a:r>
              <a:rPr lang="it-IT" sz="4300" dirty="0" err="1" smtClean="0"/>
              <a:t>uncertainties</a:t>
            </a:r>
            <a:r>
              <a:rPr lang="it-IT" sz="4300" dirty="0" smtClean="0"/>
              <a:t> in </a:t>
            </a:r>
            <a:r>
              <a:rPr lang="it-IT" sz="4300" dirty="0" err="1" smtClean="0"/>
              <a:t>feature</a:t>
            </a:r>
            <a:r>
              <a:rPr lang="it-IT" sz="4300" dirty="0" smtClean="0"/>
              <a:t> location. </a:t>
            </a:r>
            <a:r>
              <a:rPr lang="it-IT" sz="4300" dirty="0" err="1" smtClean="0"/>
              <a:t>Areas</a:t>
            </a:r>
            <a:r>
              <a:rPr lang="it-IT" sz="4300" dirty="0" smtClean="0"/>
              <a:t> </a:t>
            </a:r>
            <a:r>
              <a:rPr lang="it-IT" sz="4300" dirty="0" err="1" smtClean="0"/>
              <a:t>have</a:t>
            </a:r>
            <a:r>
              <a:rPr lang="it-IT" sz="4300" dirty="0" smtClean="0"/>
              <a:t> </a:t>
            </a:r>
            <a:r>
              <a:rPr lang="it-IT" sz="4300" dirty="0" err="1" smtClean="0"/>
              <a:t>been</a:t>
            </a:r>
            <a:r>
              <a:rPr lang="it-IT" sz="4300" dirty="0" smtClean="0"/>
              <a:t> </a:t>
            </a:r>
            <a:r>
              <a:rPr lang="it-IT" sz="4300" dirty="0" err="1" smtClean="0"/>
              <a:t>defined</a:t>
            </a:r>
            <a:r>
              <a:rPr lang="it-IT" sz="4300" dirty="0" smtClean="0"/>
              <a:t> </a:t>
            </a:r>
            <a:r>
              <a:rPr lang="it-IT" sz="4300" dirty="0" err="1" smtClean="0"/>
              <a:t>according</a:t>
            </a:r>
            <a:r>
              <a:rPr lang="it-IT" sz="4300" dirty="0" smtClean="0"/>
              <a:t> to:</a:t>
            </a:r>
          </a:p>
          <a:p>
            <a:endParaRPr lang="it-IT" sz="37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SV vent opening </a:t>
            </a:r>
            <a:r>
              <a:rPr lang="en-US" dirty="0" err="1" smtClean="0"/>
              <a:t>probablity</a:t>
            </a:r>
            <a:r>
              <a:rPr lang="en-US" dirty="0" smtClean="0"/>
              <a:t> map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7A41E1B-4F70-4964-A407-84C68BE8251C}" type="slidenum">
              <a:rPr lang="it-IT" smtClean="0"/>
              <a:t>4</a:t>
            </a:fld>
            <a:endParaRPr lang="it-IT"/>
          </a:p>
        </p:txBody>
      </p:sp>
      <p:sp>
        <p:nvSpPr>
          <p:cNvPr id="6" name="Freccia a sinistra 5"/>
          <p:cNvSpPr/>
          <p:nvPr/>
        </p:nvSpPr>
        <p:spPr>
          <a:xfrm>
            <a:off x="5364088" y="1844824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sinistra 6"/>
          <p:cNvSpPr/>
          <p:nvPr/>
        </p:nvSpPr>
        <p:spPr>
          <a:xfrm>
            <a:off x="6012160" y="2060848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a sinistra 7"/>
          <p:cNvSpPr/>
          <p:nvPr/>
        </p:nvSpPr>
        <p:spPr>
          <a:xfrm>
            <a:off x="5436096" y="2636912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a sinistra 8"/>
          <p:cNvSpPr/>
          <p:nvPr/>
        </p:nvSpPr>
        <p:spPr>
          <a:xfrm>
            <a:off x="6162244" y="2852936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a sinistra 9"/>
          <p:cNvSpPr/>
          <p:nvPr/>
        </p:nvSpPr>
        <p:spPr>
          <a:xfrm>
            <a:off x="6425761" y="3140968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ccia a sinistra 10"/>
          <p:cNvSpPr/>
          <p:nvPr/>
        </p:nvSpPr>
        <p:spPr>
          <a:xfrm>
            <a:off x="4211960" y="3789040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ccia a sinistra 11"/>
          <p:cNvSpPr/>
          <p:nvPr/>
        </p:nvSpPr>
        <p:spPr>
          <a:xfrm>
            <a:off x="4283968" y="4077072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sinistra 12"/>
          <p:cNvSpPr/>
          <p:nvPr/>
        </p:nvSpPr>
        <p:spPr>
          <a:xfrm>
            <a:off x="7164288" y="4509120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sinistra 13"/>
          <p:cNvSpPr/>
          <p:nvPr/>
        </p:nvSpPr>
        <p:spPr>
          <a:xfrm>
            <a:off x="8316416" y="4797152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107504" y="587901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it-IT" sz="1200" b="1" dirty="0" err="1" smtClean="0"/>
              <a:t>Morphological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constraints</a:t>
            </a:r>
            <a:r>
              <a:rPr lang="it-IT" sz="1200" b="1" dirty="0" smtClean="0"/>
              <a:t> (Plinian </a:t>
            </a:r>
            <a:r>
              <a:rPr lang="it-IT" sz="1200" b="1" dirty="0" err="1" smtClean="0"/>
              <a:t>eruptions</a:t>
            </a:r>
            <a:r>
              <a:rPr lang="it-IT" sz="1200" b="1" dirty="0" smtClean="0"/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200" b="1" dirty="0" err="1" smtClean="0"/>
              <a:t>Temporal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constraints</a:t>
            </a:r>
            <a:r>
              <a:rPr lang="it-IT" sz="1200" b="1" dirty="0" smtClean="0"/>
              <a:t>/Field </a:t>
            </a:r>
            <a:r>
              <a:rPr lang="it-IT" sz="1200" b="1" dirty="0" err="1" smtClean="0"/>
              <a:t>evidences</a:t>
            </a:r>
            <a:r>
              <a:rPr lang="it-IT" sz="1200" b="1" dirty="0" smtClean="0"/>
              <a:t> (Subplinian </a:t>
            </a:r>
            <a:r>
              <a:rPr lang="it-IT" sz="1200" b="1" dirty="0" err="1" smtClean="0"/>
              <a:t>eruptions</a:t>
            </a:r>
            <a:r>
              <a:rPr lang="it-IT" sz="1200" b="1" dirty="0" smtClean="0"/>
              <a:t>, VS to AE </a:t>
            </a:r>
            <a:r>
              <a:rPr lang="it-IT" sz="1200" b="1" dirty="0" err="1" smtClean="0"/>
              <a:t>eruptions</a:t>
            </a:r>
            <a:r>
              <a:rPr lang="it-IT" sz="1200" b="1" dirty="0" smtClean="0"/>
              <a:t>, Effusive </a:t>
            </a:r>
            <a:r>
              <a:rPr lang="it-IT" sz="1200" b="1" dirty="0" err="1" smtClean="0"/>
              <a:t>eruptions</a:t>
            </a:r>
            <a:r>
              <a:rPr lang="it-IT" sz="1200" b="1" dirty="0" smtClean="0"/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200" b="1" dirty="0" err="1" smtClean="0"/>
              <a:t>Resolution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limits</a:t>
            </a:r>
            <a:r>
              <a:rPr lang="it-IT" sz="1200" b="1" dirty="0" smtClean="0"/>
              <a:t> of </a:t>
            </a:r>
            <a:r>
              <a:rPr lang="it-IT" sz="1200" b="1" dirty="0" err="1" smtClean="0"/>
              <a:t>interpolation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profiles</a:t>
            </a:r>
            <a:r>
              <a:rPr lang="it-IT" sz="1200" b="1" dirty="0" smtClean="0"/>
              <a:t> (</a:t>
            </a:r>
            <a:r>
              <a:rPr lang="it-IT" sz="1200" b="1" dirty="0" err="1" smtClean="0"/>
              <a:t>Deep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Faults</a:t>
            </a:r>
            <a:r>
              <a:rPr lang="it-IT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080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363272" cy="1119654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/>
              <a:t>Datasets</a:t>
            </a:r>
            <a:r>
              <a:rPr lang="it-IT" sz="3200" dirty="0"/>
              <a:t> for SV </a:t>
            </a:r>
            <a:r>
              <a:rPr lang="it-IT" sz="3200" dirty="0" err="1"/>
              <a:t>vent</a:t>
            </a:r>
            <a:r>
              <a:rPr lang="it-IT" sz="3200" dirty="0"/>
              <a:t> opening </a:t>
            </a:r>
            <a:r>
              <a:rPr lang="it-IT" sz="3200" dirty="0" err="1"/>
              <a:t>probability</a:t>
            </a:r>
            <a:r>
              <a:rPr lang="it-IT" sz="3200" dirty="0"/>
              <a:t> </a:t>
            </a:r>
            <a:r>
              <a:rPr lang="it-IT" sz="3200" dirty="0" err="1" smtClean="0"/>
              <a:t>maps</a:t>
            </a:r>
            <a:r>
              <a:rPr lang="it-IT" sz="3200" dirty="0" smtClean="0"/>
              <a:t>/2</a:t>
            </a:r>
            <a:endParaRPr lang="en-US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082326" y="108409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UNCERTAINTY AREAS</a:t>
            </a:r>
            <a:endParaRPr lang="en-US" b="1" dirty="0"/>
          </a:p>
        </p:txBody>
      </p:sp>
      <p:grpSp>
        <p:nvGrpSpPr>
          <p:cNvPr id="15" name="Gruppo 14"/>
          <p:cNvGrpSpPr/>
          <p:nvPr/>
        </p:nvGrpSpPr>
        <p:grpSpPr>
          <a:xfrm>
            <a:off x="107504" y="1453424"/>
            <a:ext cx="8784976" cy="4927904"/>
            <a:chOff x="179512" y="1453424"/>
            <a:chExt cx="8307938" cy="456668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3" t="27037" r="19644" b="31111"/>
            <a:stretch/>
          </p:blipFill>
          <p:spPr>
            <a:xfrm>
              <a:off x="179512" y="1453425"/>
              <a:ext cx="2088232" cy="1982943"/>
            </a:xfrm>
            <a:prstGeom prst="rect">
              <a:avLst/>
            </a:prstGeom>
          </p:spPr>
        </p:pic>
        <p:pic>
          <p:nvPicPr>
            <p:cNvPr id="10" name="Segnaposto contenuto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" t="27703" r="21882" b="22400"/>
            <a:stretch/>
          </p:blipFill>
          <p:spPr>
            <a:xfrm>
              <a:off x="4355976" y="1465754"/>
              <a:ext cx="2043152" cy="1970614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3" t="27273" r="22147" b="31111"/>
            <a:stretch/>
          </p:blipFill>
          <p:spPr>
            <a:xfrm>
              <a:off x="199602" y="3717032"/>
              <a:ext cx="2048052" cy="1982941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9" t="27273" r="21452" b="30910"/>
            <a:stretch/>
          </p:blipFill>
          <p:spPr>
            <a:xfrm>
              <a:off x="6399127" y="1453424"/>
              <a:ext cx="2078737" cy="1982943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" t="27408" r="22204" b="22407"/>
            <a:stretch/>
          </p:blipFill>
          <p:spPr>
            <a:xfrm>
              <a:off x="2256842" y="3717033"/>
              <a:ext cx="2055362" cy="1994853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3717032"/>
              <a:ext cx="2043242" cy="1982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465754"/>
              <a:ext cx="2061216" cy="197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360" y="3717033"/>
              <a:ext cx="2076793" cy="1982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>
              <a:off x="179512" y="3429000"/>
              <a:ext cx="204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PLINIAN</a:t>
              </a:r>
              <a:endParaRPr lang="en-US" sz="1400" b="1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2257193" y="3429000"/>
              <a:ext cx="204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SUBPLINIAN</a:t>
              </a:r>
              <a:endParaRPr lang="en-US" sz="1400" b="1" dirty="0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351075" y="3436368"/>
              <a:ext cx="204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VS to AE - CALDERA</a:t>
              </a:r>
              <a:endParaRPr lang="en-US" sz="1200" b="1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412380" y="3436368"/>
              <a:ext cx="204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VS to AE – GRAN CONO</a:t>
              </a:r>
              <a:endParaRPr lang="en-US" sz="1200" b="1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179512" y="5712327"/>
              <a:ext cx="2048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VS to AE – 1944 CRATER</a:t>
              </a:r>
              <a:endParaRPr lang="en-US" sz="1200" b="1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274326" y="5711886"/>
              <a:ext cx="204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PARASITIC VENTS</a:t>
              </a:r>
              <a:endParaRPr lang="en-US" sz="1400" b="1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4364328" y="5712327"/>
              <a:ext cx="204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ERUPTIVE FISSURES</a:t>
              </a:r>
              <a:endParaRPr lang="en-US" sz="1400" b="1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6414469" y="5712327"/>
              <a:ext cx="2048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DEEP FAULTS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641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752127"/>
          </a:xfrm>
        </p:spPr>
        <p:txBody>
          <a:bodyPr/>
          <a:lstStyle/>
          <a:p>
            <a:pPr algn="ctr"/>
            <a:r>
              <a:rPr lang="it-IT" dirty="0" smtClean="0"/>
              <a:t>PROBABILITY DENSITY FUNCTIONS: </a:t>
            </a:r>
            <a:r>
              <a:rPr lang="it-IT" dirty="0" err="1" smtClean="0"/>
              <a:t>Gaussian</a:t>
            </a:r>
            <a:r>
              <a:rPr lang="it-IT" dirty="0" smtClean="0"/>
              <a:t> </a:t>
            </a:r>
            <a:r>
              <a:rPr lang="it-IT" dirty="0" err="1" smtClean="0"/>
              <a:t>kernels</a:t>
            </a:r>
            <a:r>
              <a:rPr lang="it-IT" dirty="0" smtClean="0"/>
              <a:t>/1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7504" y="980728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Variables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 be used for the numerical generation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single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distributions 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of vent opening 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obtained from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them.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maps were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derived from the application of a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Gaussian kernel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the uniform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 the resultant distribution will spread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small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amount of probability outside the boundary of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uncertainty area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 a function of the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bandwidth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chosen</a:t>
            </a:r>
          </a:p>
        </p:txBody>
      </p:sp>
      <p:pic>
        <p:nvPicPr>
          <p:cNvPr id="8" name="Picture 3" descr="C:\Users\minimac\Desktop\R_volcanics\2015_04\VesuvioVIII_quest\questionnaire\Empirical_R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57" y="2708920"/>
            <a:ext cx="4683152" cy="34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3" y="2465340"/>
            <a:ext cx="42201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bandwidths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Gaussian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kernels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are: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Plinian/Subplinian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eruptions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Parasitic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effusive vents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mean minimum distance between the centroids of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uncertainty areas;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Deep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faults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estimate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average damage zone (DZ)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width;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AE (Crater and Gran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Cono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eruptions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Eruptive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fissures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fixed value of 100 m (the cell size).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680119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/>
              <a:t>PROBABILITY DENSITY FUNCTIONS: </a:t>
            </a:r>
            <a:r>
              <a:rPr lang="it-IT" dirty="0" err="1"/>
              <a:t>Gaussian</a:t>
            </a:r>
            <a:r>
              <a:rPr lang="it-IT" dirty="0"/>
              <a:t> </a:t>
            </a:r>
            <a:r>
              <a:rPr lang="it-IT" dirty="0" err="1" smtClean="0"/>
              <a:t>kernels</a:t>
            </a:r>
            <a:r>
              <a:rPr lang="it-IT" dirty="0" smtClean="0"/>
              <a:t>/2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107504" y="908720"/>
            <a:ext cx="8712968" cy="5040560"/>
            <a:chOff x="467545" y="1284933"/>
            <a:chExt cx="7797598" cy="4232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1293813"/>
              <a:ext cx="1944216" cy="2102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1" y="1284933"/>
              <a:ext cx="1952427" cy="211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317" y="1284933"/>
              <a:ext cx="1947608" cy="211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926" y="1293813"/>
              <a:ext cx="1944216" cy="2102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3396399"/>
              <a:ext cx="1965577" cy="2120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159" y="3400264"/>
              <a:ext cx="1961995" cy="2116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154" y="3396398"/>
              <a:ext cx="1918771" cy="2079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925" y="3394111"/>
              <a:ext cx="1944218" cy="210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59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392087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 err="1" smtClean="0"/>
              <a:t>Structured</a:t>
            </a:r>
            <a:r>
              <a:rPr lang="it-IT" dirty="0" smtClean="0"/>
              <a:t> </a:t>
            </a:r>
            <a:r>
              <a:rPr lang="it-IT" dirty="0" err="1" smtClean="0"/>
              <a:t>expert</a:t>
            </a:r>
            <a:r>
              <a:rPr lang="it-IT" dirty="0" smtClean="0"/>
              <a:t> </a:t>
            </a:r>
            <a:r>
              <a:rPr lang="it-IT" dirty="0" err="1" smtClean="0"/>
              <a:t>judgement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620688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/>
              <a:t>Three different </a:t>
            </a:r>
            <a:r>
              <a:rPr lang="en-US" sz="1400" dirty="0" err="1"/>
              <a:t>judgement</a:t>
            </a:r>
            <a:r>
              <a:rPr lang="en-US" sz="1400" dirty="0"/>
              <a:t> scoring procedures have been applied to the elicitation data: </a:t>
            </a:r>
            <a:r>
              <a:rPr lang="en-US" sz="1400" dirty="0" smtClean="0"/>
              <a:t>Classical Method </a:t>
            </a:r>
            <a:r>
              <a:rPr lang="en-US" sz="1400" dirty="0"/>
              <a:t>(CM), Expected Relative Frequency method (ERF), and Equal </a:t>
            </a:r>
            <a:r>
              <a:rPr lang="en-US" sz="1400" dirty="0" smtClean="0"/>
              <a:t>Weights </a:t>
            </a:r>
            <a:r>
              <a:rPr lang="en-US" sz="1400" dirty="0"/>
              <a:t>rule (EW). </a:t>
            </a:r>
            <a:endParaRPr lang="en-US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CM </a:t>
            </a:r>
            <a:r>
              <a:rPr lang="en-US" sz="1400" dirty="0"/>
              <a:t>and EW metrics assume the experts’ central values are the median values of maximum entropy distributions, while ERF assumes they are modal values of triangular distributions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17 Experts </a:t>
            </a:r>
            <a:r>
              <a:rPr lang="en-US" sz="1400" dirty="0"/>
              <a:t>were invited to provide their </a:t>
            </a:r>
            <a:r>
              <a:rPr lang="en-US" sz="1400" dirty="0" err="1"/>
              <a:t>judgements</a:t>
            </a:r>
            <a:r>
              <a:rPr lang="en-US" sz="1400" dirty="0"/>
              <a:t> on 16 seed items for calibration scoring purposes.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 smtClean="0"/>
              <a:t>For </a:t>
            </a:r>
            <a:r>
              <a:rPr lang="en-US" sz="1400" dirty="0"/>
              <a:t>calculating location uncertainty estimates, the different decision maker assessments were implemented in a logic tree structure for the target questions through Monte Carlo simulation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400" dirty="0"/>
              <a:t>Each expert responded to 15 target items for </a:t>
            </a:r>
            <a:r>
              <a:rPr lang="en-US" sz="1400" dirty="0" smtClean="0"/>
              <a:t>providing weights that needs to be attributed the different </a:t>
            </a:r>
            <a:r>
              <a:rPr lang="en-US" sz="1400" i="1" dirty="0" smtClean="0"/>
              <a:t>VO </a:t>
            </a:r>
            <a:r>
              <a:rPr lang="en-US" sz="1400" dirty="0" smtClean="0"/>
              <a:t>maps related to previous variables.</a:t>
            </a:r>
            <a:endParaRPr lang="en-US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1"/>
          <a:stretch/>
        </p:blipFill>
        <p:spPr>
          <a:xfrm>
            <a:off x="719572" y="2564904"/>
            <a:ext cx="7488832" cy="275934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1520" y="5373216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400" dirty="0" err="1" smtClean="0"/>
              <a:t>Sensitivity</a:t>
            </a:r>
            <a:r>
              <a:rPr lang="it-IT" sz="1400" dirty="0" smtClean="0"/>
              <a:t> </a:t>
            </a:r>
            <a:r>
              <a:rPr lang="it-IT" sz="1400" dirty="0" err="1" smtClean="0"/>
              <a:t>analyses</a:t>
            </a:r>
            <a:r>
              <a:rPr lang="it-IT" sz="1400" dirty="0" smtClean="0"/>
              <a:t> </a:t>
            </a:r>
            <a:r>
              <a:rPr lang="it-IT" sz="1400" dirty="0" err="1" smtClean="0"/>
              <a:t>were</a:t>
            </a:r>
            <a:r>
              <a:rPr lang="it-IT" sz="1400" dirty="0" smtClean="0"/>
              <a:t> </a:t>
            </a:r>
            <a:r>
              <a:rPr lang="it-IT" sz="1400" dirty="0" err="1" smtClean="0"/>
              <a:t>performed</a:t>
            </a:r>
            <a:r>
              <a:rPr lang="it-IT" sz="1400" dirty="0" smtClean="0"/>
              <a:t> by </a:t>
            </a:r>
            <a:r>
              <a:rPr lang="it-IT" sz="1400" dirty="0" err="1" smtClean="0"/>
              <a:t>removing</a:t>
            </a:r>
            <a:r>
              <a:rPr lang="it-IT" sz="1400" dirty="0" smtClean="0"/>
              <a:t> </a:t>
            </a:r>
            <a:r>
              <a:rPr lang="it-IT" sz="1400" dirty="0" err="1" smtClean="0"/>
              <a:t>controversial</a:t>
            </a:r>
            <a:r>
              <a:rPr lang="it-IT" sz="1400" dirty="0" smtClean="0"/>
              <a:t> </a:t>
            </a:r>
            <a:r>
              <a:rPr lang="it-IT" sz="1400" dirty="0" err="1" smtClean="0"/>
              <a:t>seed</a:t>
            </a:r>
            <a:r>
              <a:rPr lang="it-IT" sz="1400" dirty="0" smtClean="0"/>
              <a:t> </a:t>
            </a:r>
            <a:r>
              <a:rPr lang="it-IT" sz="1400" dirty="0" err="1" smtClean="0"/>
              <a:t>questions</a:t>
            </a:r>
            <a:r>
              <a:rPr lang="it-IT" sz="1400" dirty="0" smtClean="0"/>
              <a:t> and by </a:t>
            </a:r>
            <a:r>
              <a:rPr lang="it-IT" sz="1400" dirty="0" err="1" smtClean="0"/>
              <a:t>considering</a:t>
            </a:r>
            <a:r>
              <a:rPr lang="it-IT" sz="1400" dirty="0" smtClean="0"/>
              <a:t> sub-</a:t>
            </a:r>
            <a:r>
              <a:rPr lang="it-IT" sz="1400" dirty="0" err="1" smtClean="0"/>
              <a:t>groups</a:t>
            </a:r>
            <a:r>
              <a:rPr lang="it-IT" sz="1400" dirty="0" smtClean="0"/>
              <a:t> of </a:t>
            </a:r>
            <a:r>
              <a:rPr lang="it-IT" sz="1400" dirty="0" err="1" smtClean="0"/>
              <a:t>experts</a:t>
            </a:r>
            <a:r>
              <a:rPr lang="it-IT" sz="1400" dirty="0" smtClean="0"/>
              <a:t> (Juniors/</a:t>
            </a:r>
            <a:r>
              <a:rPr lang="it-IT" sz="1400" dirty="0" err="1" smtClean="0"/>
              <a:t>Seniors</a:t>
            </a:r>
            <a:r>
              <a:rPr lang="it-IT" sz="1400" dirty="0" smtClean="0"/>
              <a:t>, </a:t>
            </a:r>
            <a:r>
              <a:rPr lang="it-IT" sz="1400" dirty="0" err="1" smtClean="0"/>
              <a:t>Geologists</a:t>
            </a:r>
            <a:r>
              <a:rPr lang="it-IT" sz="1400" dirty="0" smtClean="0"/>
              <a:t>/</a:t>
            </a:r>
            <a:r>
              <a:rPr lang="it-IT" sz="1400" dirty="0" err="1" smtClean="0"/>
              <a:t>Modelers</a:t>
            </a:r>
            <a:r>
              <a:rPr lang="it-IT" sz="1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400" dirty="0" smtClean="0"/>
              <a:t>Agreement </a:t>
            </a:r>
            <a:r>
              <a:rPr lang="it-IT" sz="1400" dirty="0" err="1" smtClean="0"/>
              <a:t>between</a:t>
            </a:r>
            <a:r>
              <a:rPr lang="it-IT" sz="1400" dirty="0" smtClean="0"/>
              <a:t> </a:t>
            </a:r>
            <a:r>
              <a:rPr lang="it-IT" sz="1400" dirty="0" err="1" smtClean="0"/>
              <a:t>weights</a:t>
            </a:r>
            <a:r>
              <a:rPr lang="it-IT" sz="1400" dirty="0" smtClean="0"/>
              <a:t>/</a:t>
            </a:r>
            <a:r>
              <a:rPr lang="it-IT" sz="1400" dirty="0" err="1" smtClean="0"/>
              <a:t>maps</a:t>
            </a:r>
            <a:r>
              <a:rPr lang="it-IT" sz="1400" dirty="0" smtClean="0"/>
              <a:t> </a:t>
            </a:r>
            <a:r>
              <a:rPr lang="it-IT" sz="1400" dirty="0" err="1" smtClean="0"/>
              <a:t>among</a:t>
            </a:r>
            <a:r>
              <a:rPr lang="it-IT" sz="1400" dirty="0" smtClean="0"/>
              <a:t>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</a:t>
            </a:r>
            <a:r>
              <a:rPr lang="it-IT" sz="1400" dirty="0" err="1" smtClean="0"/>
              <a:t>scoring</a:t>
            </a:r>
            <a:r>
              <a:rPr lang="it-IT" sz="1400" dirty="0" smtClean="0"/>
              <a:t> </a:t>
            </a:r>
            <a:r>
              <a:rPr lang="it-IT" sz="1400" dirty="0" err="1" smtClean="0"/>
              <a:t>procedures</a:t>
            </a:r>
            <a:r>
              <a:rPr lang="it-IT" sz="1400" dirty="0" smtClean="0"/>
              <a:t> and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sub-</a:t>
            </a:r>
            <a:r>
              <a:rPr lang="it-IT" sz="1400" dirty="0" err="1" smtClean="0"/>
              <a:t>groups</a:t>
            </a:r>
            <a:r>
              <a:rPr lang="it-IT" sz="1400" dirty="0" smtClean="0"/>
              <a:t> (</a:t>
            </a:r>
            <a:r>
              <a:rPr lang="it-IT" sz="1400" dirty="0" err="1" smtClean="0"/>
              <a:t>weights</a:t>
            </a:r>
            <a:r>
              <a:rPr lang="it-IT" sz="1400" dirty="0" smtClean="0"/>
              <a:t> </a:t>
            </a:r>
            <a:r>
              <a:rPr lang="it-IT" sz="1400" dirty="0" err="1" smtClean="0"/>
              <a:t>differ</a:t>
            </a:r>
            <a:r>
              <a:rPr lang="it-IT" sz="1400" dirty="0" smtClean="0"/>
              <a:t> maximum for 3%) – </a:t>
            </a:r>
            <a:r>
              <a:rPr lang="it-IT" sz="1400" b="1" i="1" dirty="0" smtClean="0">
                <a:solidFill>
                  <a:srgbClr val="FF0000"/>
                </a:solidFill>
              </a:rPr>
              <a:t>CM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maps</a:t>
            </a:r>
            <a:r>
              <a:rPr lang="it-IT" sz="1400" b="1" i="1" dirty="0" smtClean="0">
                <a:solidFill>
                  <a:srgbClr val="FF0000"/>
                </a:solidFill>
              </a:rPr>
              <a:t> with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all</a:t>
            </a:r>
            <a:r>
              <a:rPr lang="it-IT" sz="1400" b="1" i="1" dirty="0" smtClean="0">
                <a:solidFill>
                  <a:srgbClr val="FF0000"/>
                </a:solidFill>
              </a:rPr>
              <a:t> the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experts</a:t>
            </a:r>
            <a:r>
              <a:rPr lang="it-IT" sz="1400" b="1" i="1" dirty="0" smtClean="0">
                <a:solidFill>
                  <a:srgbClr val="FF0000"/>
                </a:solidFill>
              </a:rPr>
              <a:t>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considered</a:t>
            </a:r>
            <a:r>
              <a:rPr lang="it-IT" sz="1400" b="1" i="1" dirty="0" smtClean="0">
                <a:solidFill>
                  <a:srgbClr val="FF0000"/>
                </a:solidFill>
              </a:rPr>
              <a:t>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as</a:t>
            </a:r>
            <a:r>
              <a:rPr lang="it-IT" sz="1400" b="1" i="1" dirty="0" smtClean="0">
                <a:solidFill>
                  <a:srgbClr val="FF0000"/>
                </a:solidFill>
              </a:rPr>
              <a:t> a </a:t>
            </a:r>
            <a:r>
              <a:rPr lang="it-IT" sz="1400" b="1" i="1" dirty="0" err="1" smtClean="0">
                <a:solidFill>
                  <a:srgbClr val="FF0000"/>
                </a:solidFill>
              </a:rPr>
              <a:t>reference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" name="Freccia a destra 1"/>
          <p:cNvSpPr/>
          <p:nvPr/>
        </p:nvSpPr>
        <p:spPr>
          <a:xfrm rot="10800000">
            <a:off x="2123729" y="3034413"/>
            <a:ext cx="50405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1115616" y="302512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6-10%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5496" y="228601"/>
            <a:ext cx="8920750" cy="392087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 smtClean="0"/>
              <a:t>PRELIMINARY </a:t>
            </a:r>
            <a:r>
              <a:rPr lang="it-IT" dirty="0" err="1" smtClean="0"/>
              <a:t>Vent</a:t>
            </a:r>
            <a:r>
              <a:rPr lang="it-IT" dirty="0" smtClean="0"/>
              <a:t> </a:t>
            </a:r>
            <a:r>
              <a:rPr lang="it-IT" dirty="0" smtClean="0"/>
              <a:t>opening </a:t>
            </a:r>
            <a:r>
              <a:rPr lang="it-IT" dirty="0" err="1" smtClean="0"/>
              <a:t>probability</a:t>
            </a:r>
            <a:r>
              <a:rPr lang="it-IT" dirty="0" smtClean="0"/>
              <a:t> </a:t>
            </a:r>
            <a:r>
              <a:rPr lang="it-IT" dirty="0" err="1" smtClean="0"/>
              <a:t>maps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SV vent opening probablity map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99262" y="4653136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dirty="0" err="1" smtClean="0"/>
              <a:t>Values</a:t>
            </a:r>
            <a:r>
              <a:rPr lang="it-IT" sz="1600" dirty="0" smtClean="0"/>
              <a:t> of </a:t>
            </a:r>
            <a:r>
              <a:rPr lang="it-IT" sz="1600" dirty="0" err="1" smtClean="0"/>
              <a:t>probabilities</a:t>
            </a:r>
            <a:r>
              <a:rPr lang="it-IT" sz="1600" dirty="0" smtClean="0"/>
              <a:t> for </a:t>
            </a:r>
            <a:r>
              <a:rPr lang="it-IT" sz="1600" dirty="0" err="1" smtClean="0"/>
              <a:t>different</a:t>
            </a:r>
            <a:r>
              <a:rPr lang="it-IT" sz="1600" dirty="0" smtClean="0"/>
              <a:t> caldera </a:t>
            </a:r>
            <a:r>
              <a:rPr lang="it-IT" sz="1600" dirty="0" err="1" smtClean="0"/>
              <a:t>sectors</a:t>
            </a:r>
            <a:endParaRPr lang="it-IT" sz="16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600" dirty="0" smtClean="0"/>
              <a:t>Sector A (Gran Cono): </a:t>
            </a:r>
            <a:r>
              <a:rPr lang="it-IT" sz="1600" b="1" dirty="0" smtClean="0"/>
              <a:t>43.9</a:t>
            </a:r>
            <a:r>
              <a:rPr lang="it-IT" sz="1600" b="1" dirty="0" smtClean="0"/>
              <a:t>%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600" dirty="0" smtClean="0"/>
              <a:t>Sector </a:t>
            </a:r>
            <a:r>
              <a:rPr lang="it-IT" sz="1600" dirty="0" smtClean="0"/>
              <a:t>B (Valle del Gigante): </a:t>
            </a:r>
            <a:r>
              <a:rPr lang="it-IT" sz="1600" b="1" dirty="0" smtClean="0"/>
              <a:t>15.7 </a:t>
            </a:r>
            <a:r>
              <a:rPr lang="it-IT" sz="1600" b="1" dirty="0" smtClean="0"/>
              <a:t>%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600" dirty="0" smtClean="0"/>
              <a:t>Sector </a:t>
            </a:r>
            <a:r>
              <a:rPr lang="it-IT" sz="1600" dirty="0" smtClean="0"/>
              <a:t>C (Valle dell’Inferno): </a:t>
            </a:r>
            <a:r>
              <a:rPr lang="it-IT" sz="1600" b="1" dirty="0" smtClean="0"/>
              <a:t>10.8 </a:t>
            </a:r>
            <a:r>
              <a:rPr lang="it-IT" sz="1600" b="1" dirty="0" smtClean="0"/>
              <a:t>%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1600" dirty="0" smtClean="0"/>
              <a:t>Sector </a:t>
            </a:r>
            <a:r>
              <a:rPr lang="it-IT" sz="1600" dirty="0" smtClean="0"/>
              <a:t>D (Piano delle Ginestre): </a:t>
            </a:r>
            <a:r>
              <a:rPr lang="it-IT" sz="1600" b="1" dirty="0" smtClean="0"/>
              <a:t>29.6 </a:t>
            </a:r>
            <a:r>
              <a:rPr lang="it-IT" sz="1600" b="1" dirty="0" smtClean="0"/>
              <a:t>%</a:t>
            </a:r>
            <a:endParaRPr lang="en-US" sz="16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269374" y="692696"/>
            <a:ext cx="6480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5th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651860" y="692696"/>
            <a:ext cx="769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95th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699532" y="692696"/>
            <a:ext cx="9958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Mean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2020" r="24021" b="47678"/>
          <a:stretch/>
        </p:blipFill>
        <p:spPr>
          <a:xfrm>
            <a:off x="35496" y="608561"/>
            <a:ext cx="2906664" cy="28270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1818" r="24021" b="47677"/>
          <a:stretch/>
        </p:blipFill>
        <p:spPr>
          <a:xfrm>
            <a:off x="2942160" y="609096"/>
            <a:ext cx="2893941" cy="2826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2020" r="24021" b="47678"/>
          <a:stretch/>
        </p:blipFill>
        <p:spPr>
          <a:xfrm>
            <a:off x="5851660" y="609096"/>
            <a:ext cx="2905563" cy="282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84152"/>
            <a:ext cx="468280" cy="267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5496" y="3477404"/>
            <a:ext cx="8984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1600" dirty="0" err="1" smtClean="0"/>
              <a:t>Maxima</a:t>
            </a:r>
            <a:r>
              <a:rPr lang="it-IT" sz="1600" dirty="0" smtClean="0"/>
              <a:t> </a:t>
            </a:r>
            <a:r>
              <a:rPr lang="it-IT" sz="1600" dirty="0" err="1" smtClean="0"/>
              <a:t>located</a:t>
            </a:r>
            <a:r>
              <a:rPr lang="it-IT" sz="1600" dirty="0" smtClean="0"/>
              <a:t> in </a:t>
            </a:r>
            <a:r>
              <a:rPr lang="it-IT" sz="1600" dirty="0" err="1" smtClean="0"/>
              <a:t>correspondence</a:t>
            </a:r>
            <a:r>
              <a:rPr lang="it-IT" sz="1600" dirty="0" smtClean="0"/>
              <a:t> of the </a:t>
            </a:r>
            <a:r>
              <a:rPr lang="it-IT" sz="1600" dirty="0" err="1" smtClean="0"/>
              <a:t>present</a:t>
            </a:r>
            <a:r>
              <a:rPr lang="it-IT" sz="1600" dirty="0" smtClean="0"/>
              <a:t> Crater (</a:t>
            </a:r>
            <a:r>
              <a:rPr lang="it-IT" sz="1600" dirty="0" err="1" smtClean="0"/>
              <a:t>values</a:t>
            </a:r>
            <a:r>
              <a:rPr lang="it-IT" sz="1600" dirty="0" smtClean="0"/>
              <a:t> </a:t>
            </a:r>
            <a:r>
              <a:rPr lang="it-IT" sz="1600" dirty="0" err="1" smtClean="0"/>
              <a:t>range</a:t>
            </a:r>
            <a:r>
              <a:rPr lang="it-IT" sz="1600" dirty="0" smtClean="0"/>
              <a:t> from 0.17% up to 0.4%)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600" dirty="0" smtClean="0"/>
              <a:t>More </a:t>
            </a:r>
            <a:r>
              <a:rPr lang="it-IT" sz="1600" dirty="0" err="1" smtClean="0"/>
              <a:t>pronunced</a:t>
            </a:r>
            <a:r>
              <a:rPr lang="it-IT" sz="1600" dirty="0" smtClean="0"/>
              <a:t> </a:t>
            </a:r>
            <a:r>
              <a:rPr lang="it-IT" sz="1600" dirty="0" err="1" smtClean="0"/>
              <a:t>effect</a:t>
            </a:r>
            <a:r>
              <a:rPr lang="it-IT" sz="1600" dirty="0" smtClean="0"/>
              <a:t> of </a:t>
            </a:r>
            <a:r>
              <a:rPr lang="it-IT" sz="1600" dirty="0" err="1" smtClean="0"/>
              <a:t>Deep</a:t>
            </a:r>
            <a:r>
              <a:rPr lang="it-IT" sz="1600" dirty="0" smtClean="0"/>
              <a:t> </a:t>
            </a:r>
            <a:r>
              <a:rPr lang="it-IT" sz="1600" dirty="0" err="1" smtClean="0"/>
              <a:t>Faults</a:t>
            </a:r>
            <a:r>
              <a:rPr lang="it-IT" sz="1600" dirty="0" smtClean="0"/>
              <a:t> on </a:t>
            </a:r>
            <a:r>
              <a:rPr lang="it-IT" sz="1600" dirty="0" err="1" smtClean="0"/>
              <a:t>mean</a:t>
            </a:r>
            <a:r>
              <a:rPr lang="it-IT" sz="1600" dirty="0" smtClean="0"/>
              <a:t> </a:t>
            </a:r>
            <a:r>
              <a:rPr lang="it-IT" sz="1600" dirty="0" err="1" smtClean="0"/>
              <a:t>map</a:t>
            </a:r>
            <a:r>
              <a:rPr lang="it-IT" sz="1600" dirty="0" smtClean="0"/>
              <a:t> and 95th percentile </a:t>
            </a:r>
            <a:r>
              <a:rPr lang="it-IT" sz="1600" dirty="0" err="1" smtClean="0"/>
              <a:t>map</a:t>
            </a:r>
            <a:r>
              <a:rPr lang="it-IT" sz="1600" dirty="0" smtClean="0"/>
              <a:t> (</a:t>
            </a:r>
            <a:r>
              <a:rPr lang="it-IT" sz="1600" dirty="0" err="1" smtClean="0"/>
              <a:t>effect</a:t>
            </a:r>
            <a:r>
              <a:rPr lang="it-IT" sz="1600" dirty="0" smtClean="0"/>
              <a:t> of high </a:t>
            </a:r>
            <a:r>
              <a:rPr lang="it-IT" sz="1600" dirty="0" err="1" smtClean="0"/>
              <a:t>skeweness</a:t>
            </a:r>
            <a:r>
              <a:rPr lang="it-IT" sz="1600" dirty="0" smtClean="0"/>
              <a:t> </a:t>
            </a:r>
            <a:r>
              <a:rPr lang="it-IT" sz="1600" dirty="0" err="1" smtClean="0"/>
              <a:t>toward</a:t>
            </a:r>
            <a:r>
              <a:rPr lang="it-IT" sz="1600" dirty="0" smtClean="0"/>
              <a:t> </a:t>
            </a:r>
            <a:r>
              <a:rPr lang="it-IT" sz="1600" dirty="0" err="1" smtClean="0"/>
              <a:t>higher</a:t>
            </a:r>
            <a:r>
              <a:rPr lang="it-IT" sz="1600" dirty="0" smtClean="0"/>
              <a:t> </a:t>
            </a:r>
            <a:r>
              <a:rPr lang="it-IT" sz="1600" dirty="0" err="1" smtClean="0"/>
              <a:t>values</a:t>
            </a:r>
            <a:r>
              <a:rPr lang="it-IT" sz="1600" dirty="0" smtClean="0"/>
              <a:t> of </a:t>
            </a:r>
            <a:r>
              <a:rPr lang="it-IT" sz="1600" dirty="0" err="1" smtClean="0"/>
              <a:t>weight</a:t>
            </a:r>
            <a:r>
              <a:rPr lang="it-IT" sz="1600" dirty="0" smtClean="0"/>
              <a:t> </a:t>
            </a:r>
            <a:r>
              <a:rPr lang="it-IT" sz="1600" dirty="0" err="1" smtClean="0"/>
              <a:t>attributed</a:t>
            </a:r>
            <a:r>
              <a:rPr lang="it-IT" sz="1600" dirty="0" smtClean="0"/>
              <a:t> to </a:t>
            </a:r>
            <a:r>
              <a:rPr lang="it-IT" sz="1600" dirty="0" err="1" smtClean="0"/>
              <a:t>this</a:t>
            </a:r>
            <a:r>
              <a:rPr lang="it-IT" sz="1600" dirty="0" smtClean="0"/>
              <a:t> </a:t>
            </a:r>
            <a:r>
              <a:rPr lang="it-IT" sz="1600" dirty="0" err="1" smtClean="0"/>
              <a:t>dataset</a:t>
            </a:r>
            <a:r>
              <a:rPr lang="it-IT" sz="1600" dirty="0" smtClean="0"/>
              <a:t> by the </a:t>
            </a:r>
            <a:r>
              <a:rPr lang="it-IT" sz="1600" dirty="0" err="1" smtClean="0"/>
              <a:t>experts</a:t>
            </a:r>
            <a:r>
              <a:rPr lang="it-IT" sz="1600" dirty="0" smtClean="0"/>
              <a:t>)</a:t>
            </a:r>
            <a:endParaRPr lang="en-US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929320" y="623390"/>
            <a:ext cx="9196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 smtClean="0"/>
              <a:t>Mean</a:t>
            </a:r>
            <a:endParaRPr lang="en-US" sz="1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029018" y="623390"/>
            <a:ext cx="9196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5th</a:t>
            </a:r>
            <a:endParaRPr lang="en-US" sz="14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6844631" y="623390"/>
            <a:ext cx="9196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95th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735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ziale">
  <a:themeElements>
    <a:clrScheme name="Essenziale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ziale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zial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2611</TotalTime>
  <Words>1143</Words>
  <Application>Microsoft Office PowerPoint</Application>
  <PresentationFormat>Presentazione su schermo (4:3)</PresentationFormat>
  <Paragraphs>127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Essenziale</vt:lpstr>
      <vt:lpstr>Towards a background probability map for vent opening position in a future Plinian-subPlinian eruption of Somma-Vesuvius, with structured uncertainty assessment</vt:lpstr>
      <vt:lpstr>Outline</vt:lpstr>
      <vt:lpstr>Preliminary definitions/assumptions</vt:lpstr>
      <vt:lpstr>Datasets for SV vent opening probability maps/1</vt:lpstr>
      <vt:lpstr>Datasets for SV vent opening probability maps/2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vent opening probability map for Somma-Vesuvius caldera Datasets and probability density maps</dc:title>
  <dc:creator>Alessandro</dc:creator>
  <cp:lastModifiedBy>Alessandro</cp:lastModifiedBy>
  <cp:revision>94</cp:revision>
  <dcterms:created xsi:type="dcterms:W3CDTF">2015-04-20T08:56:57Z</dcterms:created>
  <dcterms:modified xsi:type="dcterms:W3CDTF">2015-08-12T16:12:12Z</dcterms:modified>
</cp:coreProperties>
</file>